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99" r:id="rId2"/>
    <p:sldId id="290" r:id="rId3"/>
    <p:sldId id="297" r:id="rId4"/>
    <p:sldId id="262" r:id="rId5"/>
    <p:sldId id="293" r:id="rId6"/>
    <p:sldId id="278" r:id="rId7"/>
    <p:sldId id="298" r:id="rId8"/>
    <p:sldId id="279" r:id="rId9"/>
    <p:sldId id="295" r:id="rId10"/>
    <p:sldId id="280" r:id="rId11"/>
    <p:sldId id="296" r:id="rId12"/>
    <p:sldId id="281" r:id="rId13"/>
    <p:sldId id="270" r:id="rId14"/>
    <p:sldId id="289" r:id="rId15"/>
    <p:sldId id="271" r:id="rId16"/>
    <p:sldId id="272" r:id="rId17"/>
    <p:sldId id="273" r:id="rId1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136"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696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9" y="2"/>
            <a:ext cx="2946400" cy="496968"/>
          </a:xfrm>
          <a:prstGeom prst="rect">
            <a:avLst/>
          </a:prstGeom>
        </p:spPr>
        <p:txBody>
          <a:bodyPr vert="horz" lIns="91440" tIns="45720" rIns="91440" bIns="45720" rtlCol="0"/>
          <a:lstStyle>
            <a:lvl1pPr algn="r">
              <a:defRPr sz="1200"/>
            </a:lvl1pPr>
          </a:lstStyle>
          <a:p>
            <a:fld id="{C77C3A1E-7036-4CD9-B710-215642330CA7}" type="datetimeFigureOut">
              <a:rPr lang="en-GB" smtClean="0"/>
              <a:t>2/11/17</a:t>
            </a:fld>
            <a:endParaRPr lang="en-GB"/>
          </a:p>
        </p:txBody>
      </p:sp>
      <p:sp>
        <p:nvSpPr>
          <p:cNvPr id="4" name="Footer Placeholder 3"/>
          <p:cNvSpPr>
            <a:spLocks noGrp="1"/>
          </p:cNvSpPr>
          <p:nvPr>
            <p:ph type="ftr" sz="quarter" idx="2"/>
          </p:nvPr>
        </p:nvSpPr>
        <p:spPr>
          <a:xfrm>
            <a:off x="0" y="9429672"/>
            <a:ext cx="2946400" cy="49696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9" y="9429672"/>
            <a:ext cx="2946400" cy="496966"/>
          </a:xfrm>
          <a:prstGeom prst="rect">
            <a:avLst/>
          </a:prstGeom>
        </p:spPr>
        <p:txBody>
          <a:bodyPr vert="horz" lIns="91440" tIns="45720" rIns="91440" bIns="45720" rtlCol="0" anchor="b"/>
          <a:lstStyle>
            <a:lvl1pPr algn="r">
              <a:defRPr sz="1200"/>
            </a:lvl1pPr>
          </a:lstStyle>
          <a:p>
            <a:fld id="{EC7AA70C-636F-4BB1-89CA-30CC51E9AC95}" type="slidenum">
              <a:rPr lang="en-GB" smtClean="0"/>
              <a:t>‹#›</a:t>
            </a:fld>
            <a:endParaRPr lang="en-GB"/>
          </a:p>
        </p:txBody>
      </p:sp>
    </p:spTree>
    <p:extLst>
      <p:ext uri="{BB962C8B-B14F-4D97-AF65-F5344CB8AC3E}">
        <p14:creationId xmlns:p14="http://schemas.microsoft.com/office/powerpoint/2010/main" val="102982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5" Type="http://schemas.openxmlformats.org/officeDocument/2006/relationships/image" Target="../media/image32.png"/><Relationship Id="rId6"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8.wdp"/><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9" Type="http://schemas.microsoft.com/office/2007/relationships/hdphoto" Target="../media/hdphoto11.wdp"/><Relationship Id="rId20" Type="http://schemas.openxmlformats.org/officeDocument/2006/relationships/image" Target="../media/image1.png"/><Relationship Id="rId21" Type="http://schemas.openxmlformats.org/officeDocument/2006/relationships/image" Target="../media/image48.jpeg"/><Relationship Id="rId22" Type="http://schemas.openxmlformats.org/officeDocument/2006/relationships/image" Target="../media/image49.jpeg"/><Relationship Id="rId10" Type="http://schemas.openxmlformats.org/officeDocument/2006/relationships/image" Target="../media/image41.png"/><Relationship Id="rId11" Type="http://schemas.openxmlformats.org/officeDocument/2006/relationships/image" Target="../media/image19.png"/><Relationship Id="rId12" Type="http://schemas.openxmlformats.org/officeDocument/2006/relationships/image" Target="../media/image17.png"/><Relationship Id="rId13" Type="http://schemas.openxmlformats.org/officeDocument/2006/relationships/image" Target="../media/image42.jpeg"/><Relationship Id="rId14" Type="http://schemas.openxmlformats.org/officeDocument/2006/relationships/image" Target="../media/image43.png"/><Relationship Id="rId15" Type="http://schemas.openxmlformats.org/officeDocument/2006/relationships/image" Target="../media/image44.png"/><Relationship Id="rId16" Type="http://schemas.openxmlformats.org/officeDocument/2006/relationships/image" Target="../media/image45.png"/><Relationship Id="rId17" Type="http://schemas.openxmlformats.org/officeDocument/2006/relationships/image" Target="../media/image46.jpeg"/><Relationship Id="rId18" Type="http://schemas.openxmlformats.org/officeDocument/2006/relationships/image" Target="../media/image47.png"/><Relationship Id="rId19" Type="http://schemas.microsoft.com/office/2007/relationships/hdphoto" Target="../media/hdphoto12.wdp"/><Relationship Id="rId1" Type="http://schemas.openxmlformats.org/officeDocument/2006/relationships/slideLayout" Target="../slideLayouts/slideLayout2.xml"/><Relationship Id="rId2" Type="http://schemas.openxmlformats.org/officeDocument/2006/relationships/image" Target="../media/image38.png"/><Relationship Id="rId3" Type="http://schemas.microsoft.com/office/2007/relationships/hdphoto" Target="../media/hdphoto9.wdp"/><Relationship Id="rId4" Type="http://schemas.openxmlformats.org/officeDocument/2006/relationships/image" Target="../media/image39.png"/><Relationship Id="rId5" Type="http://schemas.microsoft.com/office/2007/relationships/hdphoto" Target="../media/hdphoto10.wdp"/><Relationship Id="rId6" Type="http://schemas.openxmlformats.org/officeDocument/2006/relationships/image" Target="../media/image11.png"/><Relationship Id="rId7" Type="http://schemas.microsoft.com/office/2007/relationships/hdphoto" Target="../media/hdphoto3.wdp"/><Relationship Id="rId8" Type="http://schemas.openxmlformats.org/officeDocument/2006/relationships/image" Target="../media/image40.png"/></Relationships>
</file>

<file path=ppt/slides/_rels/slide17.xml.rels><?xml version="1.0" encoding="UTF-8" standalone="yes"?>
<Relationships xmlns="http://schemas.openxmlformats.org/package/2006/relationships"><Relationship Id="rId9" Type="http://schemas.openxmlformats.org/officeDocument/2006/relationships/image" Target="../media/image54.png"/><Relationship Id="rId20" Type="http://schemas.openxmlformats.org/officeDocument/2006/relationships/image" Target="../media/image62.png"/><Relationship Id="rId10" Type="http://schemas.microsoft.com/office/2007/relationships/hdphoto" Target="../media/hdphoto14.wdp"/><Relationship Id="rId11" Type="http://schemas.openxmlformats.org/officeDocument/2006/relationships/image" Target="../media/image55.png"/><Relationship Id="rId12" Type="http://schemas.microsoft.com/office/2007/relationships/hdphoto" Target="../media/hdphoto15.wdp"/><Relationship Id="rId13" Type="http://schemas.openxmlformats.org/officeDocument/2006/relationships/image" Target="../media/image56.png"/><Relationship Id="rId14" Type="http://schemas.microsoft.com/office/2007/relationships/hdphoto" Target="../media/hdphoto16.wdp"/><Relationship Id="rId15" Type="http://schemas.openxmlformats.org/officeDocument/2006/relationships/image" Target="../media/image57.png"/><Relationship Id="rId16" Type="http://schemas.openxmlformats.org/officeDocument/2006/relationships/image" Target="../media/image58.png"/><Relationship Id="rId17" Type="http://schemas.openxmlformats.org/officeDocument/2006/relationships/image" Target="../media/image59.jpeg"/><Relationship Id="rId18" Type="http://schemas.openxmlformats.org/officeDocument/2006/relationships/image" Target="../media/image60.jpeg"/><Relationship Id="rId19"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png"/><Relationship Id="rId4" Type="http://schemas.openxmlformats.org/officeDocument/2006/relationships/image" Target="../media/image47.png"/><Relationship Id="rId5" Type="http://schemas.microsoft.com/office/2007/relationships/hdphoto" Target="../media/hdphoto12.wdp"/><Relationship Id="rId6" Type="http://schemas.openxmlformats.org/officeDocument/2006/relationships/image" Target="../media/image52.jpeg"/><Relationship Id="rId7" Type="http://schemas.openxmlformats.org/officeDocument/2006/relationships/image" Target="../media/image53.png"/><Relationship Id="rId8" Type="http://schemas.microsoft.com/office/2007/relationships/hdphoto" Target="../media/hdphoto1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jpeg"/><Relationship Id="rId1" Type="http://schemas.openxmlformats.org/officeDocument/2006/relationships/slideLayout" Target="../slideLayouts/slideLayout1.xml"/><Relationship Id="rId2" Type="http://schemas.openxmlformats.org/officeDocument/2006/relationships/image" Target="../media/image9.png"/><Relationship Id="rId3" Type="http://schemas.microsoft.com/office/2007/relationships/hdphoto" Target="../media/hdphoto1.wdp"/><Relationship Id="rId4" Type="http://schemas.openxmlformats.org/officeDocument/2006/relationships/image" Target="../media/image10.png"/><Relationship Id="rId5" Type="http://schemas.microsoft.com/office/2007/relationships/hdphoto" Target="../media/hdphoto2.wdp"/><Relationship Id="rId6" Type="http://schemas.openxmlformats.org/officeDocument/2006/relationships/image" Target="../media/image11.png"/><Relationship Id="rId7" Type="http://schemas.microsoft.com/office/2007/relationships/hdphoto" Target="../media/hdphoto3.wdp"/><Relationship Id="rId8" Type="http://schemas.openxmlformats.org/officeDocument/2006/relationships/image" Target="../media/image12.jpeg"/><Relationship Id="rId9" Type="http://schemas.microsoft.com/office/2007/relationships/hdphoto" Target="../media/hdphoto4.wdp"/><Relationship Id="rId10"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1.png"/><Relationship Id="rId5" Type="http://schemas.microsoft.com/office/2007/relationships/hdphoto" Target="../media/hdphoto5.wdp"/><Relationship Id="rId6" Type="http://schemas.openxmlformats.org/officeDocument/2006/relationships/image" Target="../media/image22.jpeg"/><Relationship Id="rId7" Type="http://schemas.openxmlformats.org/officeDocument/2006/relationships/image" Target="../media/image23.png"/><Relationship Id="rId8"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4.jpe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 name="Rectangle 54"/>
          <p:cNvSpPr/>
          <p:nvPr/>
        </p:nvSpPr>
        <p:spPr>
          <a:xfrm>
            <a:off x="318692" y="1330888"/>
            <a:ext cx="2153671" cy="27030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248616" y="4581247"/>
            <a:ext cx="3525203" cy="217005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5842069" y="4711973"/>
            <a:ext cx="3179226" cy="202226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6292131" y="1312902"/>
            <a:ext cx="2674463" cy="268417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590801" y="587868"/>
            <a:ext cx="3352800" cy="10764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2363" y="2479225"/>
            <a:ext cx="870035" cy="87391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8451" t="15938" r="5030" b="-1"/>
          <a:stretch/>
        </p:blipFill>
        <p:spPr bwMode="auto">
          <a:xfrm>
            <a:off x="2907380" y="4007841"/>
            <a:ext cx="1136360" cy="688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7914">
            <a:off x="5759651" y="3870990"/>
            <a:ext cx="910263" cy="91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https://encrypted-tbn3.gstatic.com/images?q=tbn:ANd9GcQzofMeACWqDuHpnn-vQfprldlJpbaXGWNhTWNxfgvafC3_KMWQxw"/>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3819" y="1811630"/>
            <a:ext cx="1726907" cy="5206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638" y="2483303"/>
            <a:ext cx="892863" cy="669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AutoShape 2" descr="data:image/jpeg;base64,/9j/4AAQSkZJRgABAQAAAQABAAD/2wCEAAkGBwgHBgkIBwgKCgkLDRYPDQwMDRsUFRAWIB0iIiAdHx8kKDQsJCYxJx8fLT0tMTU3Ojo6Iys/RD84QzQ5OjcBCgoKDQwNGg8PGjclHyU3Nzc3Nzc3Nzc3Nzc3Nzc3Nzc3Nzc3Nzc3Nzc3Nzc3Nzc3Nzc3Nzc3Nzc3Nzc3Nzc3N//AABEIAFoAWgMBIgACEQEDEQH/xAAcAAEAAgIDAQAAAAAAAAAAAAAABwgDBgIEBQH/xABGEAABAwMBBAYEBw0JAAAAAAABAgMEAAURBgcSIVEUMUFhgZEIEzJxFlKSobHB0SI2YnR1gpOUlbKzwuMVFxgjM0JUVVb/xAAUAQEAAAAAAAAAAAAAAAAAAAAA/8QAFBEBAAAAAAAAAAAAAAAAAAAAAP/aAAwDAQACEQMRAD8A9Ta/tRf0/JNi08pAuASDIkkBXqM8QlIPAqxxJPADvPCBrldrjdXS7cp0mWsnO8+6pf0ml5nuXW7zbg8SXJT63VZPxiTXSoFKVvWz/Zjd9Yo6WViDa8kdKdRkuEde4nhvYPbkDxGKDRaVZ61bF9HQmkplRZE9wcS5IkKTnwRuivVd2X6Kdb3FWCOBzQtaT5hWaCplKsje9humZraja3ZVtdx9zhfrUeIVxPyhUN622fXzR7u9OaS9BUrDcxjJQTyPak9x8CaDUqyx5D0V0OxnnGXB1LbWUkeIrFSglfZvtduVrmsQNSyVzba4oI6Q6d52P+Fvdak8wePLqwbFJUFAKSQQeII7ao+Kk+1bYLlb7XDgpStQjMIaBJHHdSB9VBF9KUoNp2baY+FurYlucz0VOXpRScENJ6x4khPjVtozDMWO1HjNIaZaSENtoGEpSOAAHKoT9GmCNy+XBSRklphB7R7Slfy+VThQeVqLUNq03B6bepjcVnO6neBKlnklI4k+6tMa22aNW/6tT01tOf8AVVGO78xJ+aoi2131+767mx1LPRreejMo7BgDfPvKs+AHKtBoLsWq5wrvAanWyS3JiujKHWzkH7D3Vznwo1xhvQ5zKH4zyChxtYyFA1B3o23R8XC72lSiY6mkyUjsSsEJPmCPkip5oKe6904vSuqZtpKlLabUFMOK61tqGU+PYe8GteqXvSQYQjU1rfAG+5CKVeCzj6TUQ0ClKUClKUGePMlRklMeQ80FHJDbhTnyrL/atx/58r9Mr7a6dKDk4tbq1LcUVLUclSjkk0QlS1BKElSicAAZJNcmGXZD7bDDanHXVBCEIGSpROAAOdWW2YbLoelmWrldUIk3pSc5PFEbPYnmrmry7wwbD9EStNW2RdLs0pmfPCQlhXtMtDiM8iTxI7MDtyKlCvnVUQbVNrTFtbfs2mHw7POUPTEHKY/MJP8AuV39Q9/UEf7dL41eddOsxlhbNvaTF3gcgrBJX5FW7+bUeV9JKjlRJPM18oFKUoFKUoFKUoJB2F29E/aHDW4MpiNOSMEdoG6PIqB8KtFVRtnWsPgTe3bn0DppcjqYDfrvV4ypJzndPxfnqRv8Qav/ADA/aH9Ogz7edczYMlGmrU8qOFshya6g4UoK9lsHsGOJ55A6s5gk17ettQ/CrU0y99F6KZO5/k+s393dQlHtYGfZz1dteHQKUpQKUpQKVlksORZDsd4YcaWULHIg4NYqBSlKCRdi2lbRqu83CLe2FvNMxg4gIcUjCt4DsqXv7mtE/wDXv/rTn21Hfo2/fHdvxMfvirCUFWNsmm7XpbVMeBZmVtR1wkOqStwrO8VrBOT3JFaHUp+kX9/MT8mt/wARyosoFKUoFKVsEbR15lRmpDMbLbqAtBz1gjIoN222aBlWu8SNQ21hTltmKLj/AKsZ6O6fa3h8VR455kjhwzFVXgUAoEKAIIwQe2q27cLbAt94AgQY0UKXxDDKUZ4dwoIwpSlApSlApSlApStg0NHYlaijtSWW3mz1ocSFA+BoM2hdG3HWN3biw21oipUOkyiPuGU/WrkO33ZNWyhW+LBhR4cZhCWI7aWm04zhKRgDyFLbEjQYbMeFHZjsJSN1plAQke4DhXbo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3740" y="2804566"/>
            <a:ext cx="565497" cy="565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384896" y="1203421"/>
            <a:ext cx="1295400" cy="369332"/>
          </a:xfrm>
          <a:prstGeom prst="rect">
            <a:avLst/>
          </a:prstGeom>
          <a:noFill/>
        </p:spPr>
        <p:txBody>
          <a:bodyPr wrap="square" rtlCol="0">
            <a:spAutoFit/>
          </a:bodyPr>
          <a:lstStyle/>
          <a:p>
            <a:r>
              <a:rPr lang="en-GB" smtClean="0"/>
              <a:t>unexpected</a:t>
            </a:r>
            <a:endParaRPr lang="en-GB"/>
          </a:p>
        </p:txBody>
      </p:sp>
      <p:sp>
        <p:nvSpPr>
          <p:cNvPr id="19" name="TextBox 18"/>
          <p:cNvSpPr txBox="1"/>
          <p:nvPr/>
        </p:nvSpPr>
        <p:spPr>
          <a:xfrm>
            <a:off x="3962400" y="587868"/>
            <a:ext cx="1676400" cy="369332"/>
          </a:xfrm>
          <a:prstGeom prst="rect">
            <a:avLst/>
          </a:prstGeom>
          <a:noFill/>
        </p:spPr>
        <p:txBody>
          <a:bodyPr wrap="square" rtlCol="0">
            <a:spAutoFit/>
          </a:bodyPr>
          <a:lstStyle/>
          <a:p>
            <a:r>
              <a:rPr lang="en-GB" dirty="0" smtClean="0"/>
              <a:t>unconventional</a:t>
            </a:r>
            <a:endParaRPr lang="en-GB" dirty="0"/>
          </a:p>
        </p:txBody>
      </p:sp>
      <p:sp>
        <p:nvSpPr>
          <p:cNvPr id="20" name="TextBox 19"/>
          <p:cNvSpPr txBox="1"/>
          <p:nvPr/>
        </p:nvSpPr>
        <p:spPr>
          <a:xfrm>
            <a:off x="2847098" y="834089"/>
            <a:ext cx="990600" cy="369332"/>
          </a:xfrm>
          <a:prstGeom prst="rect">
            <a:avLst/>
          </a:prstGeom>
          <a:noFill/>
        </p:spPr>
        <p:txBody>
          <a:bodyPr wrap="square" rtlCol="0">
            <a:spAutoFit/>
          </a:bodyPr>
          <a:lstStyle/>
          <a:p>
            <a:pPr algn="ctr"/>
            <a:r>
              <a:rPr lang="en-GB" smtClean="0"/>
              <a:t>unusual</a:t>
            </a:r>
            <a:endParaRPr lang="en-GB"/>
          </a:p>
        </p:txBody>
      </p:sp>
      <p:sp>
        <p:nvSpPr>
          <p:cNvPr id="22" name="TextBox 21"/>
          <p:cNvSpPr txBox="1"/>
          <p:nvPr/>
        </p:nvSpPr>
        <p:spPr>
          <a:xfrm>
            <a:off x="6334226" y="2141871"/>
            <a:ext cx="685800" cy="369332"/>
          </a:xfrm>
          <a:prstGeom prst="rect">
            <a:avLst/>
          </a:prstGeom>
          <a:noFill/>
        </p:spPr>
        <p:txBody>
          <a:bodyPr wrap="square" rtlCol="0">
            <a:spAutoFit/>
          </a:bodyPr>
          <a:lstStyle/>
          <a:p>
            <a:pPr algn="ctr"/>
            <a:r>
              <a:rPr lang="en-GB" smtClean="0"/>
              <a:t>loud</a:t>
            </a:r>
            <a:endParaRPr lang="en-GB"/>
          </a:p>
        </p:txBody>
      </p:sp>
      <p:sp>
        <p:nvSpPr>
          <p:cNvPr id="23" name="TextBox 22"/>
          <p:cNvSpPr txBox="1"/>
          <p:nvPr/>
        </p:nvSpPr>
        <p:spPr>
          <a:xfrm>
            <a:off x="7088203" y="1969137"/>
            <a:ext cx="685800" cy="369332"/>
          </a:xfrm>
          <a:prstGeom prst="rect">
            <a:avLst/>
          </a:prstGeom>
          <a:noFill/>
        </p:spPr>
        <p:txBody>
          <a:bodyPr wrap="square" rtlCol="0">
            <a:spAutoFit/>
          </a:bodyPr>
          <a:lstStyle/>
          <a:p>
            <a:pPr algn="ctr"/>
            <a:r>
              <a:rPr lang="en-GB" smtClean="0"/>
              <a:t>quiet</a:t>
            </a:r>
            <a:endParaRPr lang="en-GB"/>
          </a:p>
        </p:txBody>
      </p:sp>
      <p:sp>
        <p:nvSpPr>
          <p:cNvPr id="24" name="TextBox 23"/>
          <p:cNvSpPr txBox="1"/>
          <p:nvPr/>
        </p:nvSpPr>
        <p:spPr>
          <a:xfrm>
            <a:off x="7954077" y="1852429"/>
            <a:ext cx="685800" cy="369332"/>
          </a:xfrm>
          <a:prstGeom prst="rect">
            <a:avLst/>
          </a:prstGeom>
          <a:noFill/>
        </p:spPr>
        <p:txBody>
          <a:bodyPr wrap="square" rtlCol="0">
            <a:spAutoFit/>
          </a:bodyPr>
          <a:lstStyle/>
          <a:p>
            <a:pPr algn="ctr"/>
            <a:r>
              <a:rPr lang="en-GB" smtClean="0"/>
              <a:t>calm</a:t>
            </a:r>
            <a:endParaRPr lang="en-GB"/>
          </a:p>
        </p:txBody>
      </p:sp>
      <p:sp>
        <p:nvSpPr>
          <p:cNvPr id="25" name="TextBox 24"/>
          <p:cNvSpPr txBox="1"/>
          <p:nvPr/>
        </p:nvSpPr>
        <p:spPr>
          <a:xfrm>
            <a:off x="6551996" y="2617878"/>
            <a:ext cx="993408" cy="369332"/>
          </a:xfrm>
          <a:prstGeom prst="rect">
            <a:avLst/>
          </a:prstGeom>
          <a:noFill/>
        </p:spPr>
        <p:txBody>
          <a:bodyPr wrap="square" rtlCol="0">
            <a:spAutoFit/>
          </a:bodyPr>
          <a:lstStyle/>
          <a:p>
            <a:pPr algn="ctr"/>
            <a:r>
              <a:rPr lang="en-GB" smtClean="0"/>
              <a:t>arrogant</a:t>
            </a:r>
            <a:endParaRPr lang="en-GB"/>
          </a:p>
        </p:txBody>
      </p:sp>
      <p:sp>
        <p:nvSpPr>
          <p:cNvPr id="26" name="TextBox 25"/>
          <p:cNvSpPr txBox="1"/>
          <p:nvPr/>
        </p:nvSpPr>
        <p:spPr>
          <a:xfrm>
            <a:off x="7240603" y="2922284"/>
            <a:ext cx="1183908" cy="369332"/>
          </a:xfrm>
          <a:prstGeom prst="rect">
            <a:avLst/>
          </a:prstGeom>
          <a:noFill/>
        </p:spPr>
        <p:txBody>
          <a:bodyPr wrap="square" rtlCol="0">
            <a:spAutoFit/>
          </a:bodyPr>
          <a:lstStyle/>
          <a:p>
            <a:pPr algn="ctr"/>
            <a:r>
              <a:rPr lang="en-GB" smtClean="0"/>
              <a:t>aggressive</a:t>
            </a:r>
            <a:endParaRPr lang="en-GB"/>
          </a:p>
        </p:txBody>
      </p:sp>
      <p:sp>
        <p:nvSpPr>
          <p:cNvPr id="27" name="TextBox 26"/>
          <p:cNvSpPr txBox="1"/>
          <p:nvPr/>
        </p:nvSpPr>
        <p:spPr>
          <a:xfrm>
            <a:off x="6388367" y="3217657"/>
            <a:ext cx="1183908" cy="369332"/>
          </a:xfrm>
          <a:prstGeom prst="rect">
            <a:avLst/>
          </a:prstGeom>
          <a:noFill/>
        </p:spPr>
        <p:txBody>
          <a:bodyPr wrap="square" rtlCol="0">
            <a:spAutoFit/>
          </a:bodyPr>
          <a:lstStyle/>
          <a:p>
            <a:pPr algn="ctr"/>
            <a:r>
              <a:rPr lang="en-GB" smtClean="0"/>
              <a:t>menacing</a:t>
            </a:r>
            <a:endParaRPr lang="en-GB"/>
          </a:p>
        </p:txBody>
      </p:sp>
      <p:sp>
        <p:nvSpPr>
          <p:cNvPr id="28" name="TextBox 27"/>
          <p:cNvSpPr txBox="1"/>
          <p:nvPr/>
        </p:nvSpPr>
        <p:spPr>
          <a:xfrm>
            <a:off x="7572275" y="3521528"/>
            <a:ext cx="1183908" cy="369332"/>
          </a:xfrm>
          <a:prstGeom prst="rect">
            <a:avLst/>
          </a:prstGeom>
          <a:noFill/>
        </p:spPr>
        <p:txBody>
          <a:bodyPr wrap="square" rtlCol="0">
            <a:spAutoFit/>
          </a:bodyPr>
          <a:lstStyle/>
          <a:p>
            <a:pPr algn="ctr"/>
            <a:r>
              <a:rPr lang="en-GB" smtClean="0"/>
              <a:t>superior</a:t>
            </a:r>
            <a:endParaRPr lang="en-GB"/>
          </a:p>
        </p:txBody>
      </p:sp>
      <p:sp>
        <p:nvSpPr>
          <p:cNvPr id="29" name="TextBox 28"/>
          <p:cNvSpPr txBox="1"/>
          <p:nvPr/>
        </p:nvSpPr>
        <p:spPr>
          <a:xfrm>
            <a:off x="6527825" y="1465720"/>
            <a:ext cx="1620654" cy="369332"/>
          </a:xfrm>
          <a:prstGeom prst="rect">
            <a:avLst/>
          </a:prstGeom>
          <a:noFill/>
        </p:spPr>
        <p:txBody>
          <a:bodyPr wrap="square" rtlCol="0">
            <a:spAutoFit/>
          </a:bodyPr>
          <a:lstStyle/>
          <a:p>
            <a:pPr algn="ctr"/>
            <a:r>
              <a:rPr lang="en-GB" smtClean="0"/>
              <a:t>confrontational</a:t>
            </a:r>
            <a:endParaRPr lang="en-GB"/>
          </a:p>
        </p:txBody>
      </p:sp>
      <p:sp>
        <p:nvSpPr>
          <p:cNvPr id="30" name="TextBox 29"/>
          <p:cNvSpPr txBox="1"/>
          <p:nvPr/>
        </p:nvSpPr>
        <p:spPr>
          <a:xfrm>
            <a:off x="7240603" y="2348984"/>
            <a:ext cx="1488709" cy="369332"/>
          </a:xfrm>
          <a:prstGeom prst="rect">
            <a:avLst/>
          </a:prstGeom>
          <a:noFill/>
        </p:spPr>
        <p:txBody>
          <a:bodyPr wrap="square" rtlCol="0">
            <a:spAutoFit/>
          </a:bodyPr>
          <a:lstStyle/>
          <a:p>
            <a:pPr algn="ctr"/>
            <a:r>
              <a:rPr lang="en-GB" smtClean="0"/>
              <a:t>threatening</a:t>
            </a:r>
            <a:endParaRPr lang="en-GB"/>
          </a:p>
        </p:txBody>
      </p:sp>
      <p:sp>
        <p:nvSpPr>
          <p:cNvPr id="31" name="TextBox 30"/>
          <p:cNvSpPr txBox="1"/>
          <p:nvPr/>
        </p:nvSpPr>
        <p:spPr>
          <a:xfrm>
            <a:off x="6334226" y="4815266"/>
            <a:ext cx="838200" cy="369332"/>
          </a:xfrm>
          <a:prstGeom prst="rect">
            <a:avLst/>
          </a:prstGeom>
          <a:noFill/>
        </p:spPr>
        <p:txBody>
          <a:bodyPr wrap="square" rtlCol="0">
            <a:spAutoFit/>
          </a:bodyPr>
          <a:lstStyle/>
          <a:p>
            <a:pPr algn="ctr"/>
            <a:r>
              <a:rPr lang="en-GB" smtClean="0"/>
              <a:t>simile</a:t>
            </a:r>
            <a:endParaRPr lang="en-GB"/>
          </a:p>
        </p:txBody>
      </p:sp>
      <p:sp>
        <p:nvSpPr>
          <p:cNvPr id="32" name="TextBox 31"/>
          <p:cNvSpPr txBox="1"/>
          <p:nvPr/>
        </p:nvSpPr>
        <p:spPr>
          <a:xfrm>
            <a:off x="7504389" y="4733493"/>
            <a:ext cx="1355157" cy="369332"/>
          </a:xfrm>
          <a:prstGeom prst="rect">
            <a:avLst/>
          </a:prstGeom>
          <a:noFill/>
        </p:spPr>
        <p:txBody>
          <a:bodyPr wrap="square" rtlCol="0">
            <a:spAutoFit/>
          </a:bodyPr>
          <a:lstStyle/>
          <a:p>
            <a:pPr algn="ctr"/>
            <a:r>
              <a:rPr lang="en-GB" dirty="0" smtClean="0"/>
              <a:t>comparison</a:t>
            </a:r>
            <a:endParaRPr lang="en-GB" dirty="0"/>
          </a:p>
        </p:txBody>
      </p:sp>
      <p:sp>
        <p:nvSpPr>
          <p:cNvPr id="33" name="TextBox 32"/>
          <p:cNvSpPr txBox="1"/>
          <p:nvPr/>
        </p:nvSpPr>
        <p:spPr>
          <a:xfrm>
            <a:off x="7240603" y="5099827"/>
            <a:ext cx="1282568" cy="369332"/>
          </a:xfrm>
          <a:prstGeom prst="rect">
            <a:avLst/>
          </a:prstGeom>
          <a:noFill/>
        </p:spPr>
        <p:txBody>
          <a:bodyPr wrap="square" rtlCol="0">
            <a:spAutoFit/>
          </a:bodyPr>
          <a:lstStyle/>
          <a:p>
            <a:pPr algn="ctr"/>
            <a:r>
              <a:rPr lang="en-GB" smtClean="0"/>
              <a:t>unpleasant</a:t>
            </a:r>
            <a:endParaRPr lang="en-GB"/>
          </a:p>
        </p:txBody>
      </p:sp>
      <p:sp>
        <p:nvSpPr>
          <p:cNvPr id="34" name="TextBox 33"/>
          <p:cNvSpPr txBox="1"/>
          <p:nvPr/>
        </p:nvSpPr>
        <p:spPr>
          <a:xfrm>
            <a:off x="6388367" y="5469159"/>
            <a:ext cx="1282568" cy="369332"/>
          </a:xfrm>
          <a:prstGeom prst="rect">
            <a:avLst/>
          </a:prstGeom>
          <a:noFill/>
        </p:spPr>
        <p:txBody>
          <a:bodyPr wrap="square" rtlCol="0">
            <a:spAutoFit/>
          </a:bodyPr>
          <a:lstStyle/>
          <a:p>
            <a:pPr algn="ctr"/>
            <a:r>
              <a:rPr lang="en-GB" smtClean="0"/>
              <a:t>poisonous</a:t>
            </a:r>
            <a:endParaRPr lang="en-GB"/>
          </a:p>
        </p:txBody>
      </p:sp>
      <p:sp>
        <p:nvSpPr>
          <p:cNvPr id="35" name="TextBox 34"/>
          <p:cNvSpPr txBox="1"/>
          <p:nvPr/>
        </p:nvSpPr>
        <p:spPr>
          <a:xfrm>
            <a:off x="5805635" y="5941052"/>
            <a:ext cx="1282568" cy="369332"/>
          </a:xfrm>
          <a:prstGeom prst="rect">
            <a:avLst/>
          </a:prstGeom>
          <a:noFill/>
        </p:spPr>
        <p:txBody>
          <a:bodyPr wrap="square" rtlCol="0">
            <a:spAutoFit/>
          </a:bodyPr>
          <a:lstStyle/>
          <a:p>
            <a:pPr algn="ctr"/>
            <a:r>
              <a:rPr lang="en-GB" dirty="0" smtClean="0"/>
              <a:t>dangerous</a:t>
            </a:r>
            <a:endParaRPr lang="en-GB" dirty="0"/>
          </a:p>
        </p:txBody>
      </p:sp>
      <p:sp>
        <p:nvSpPr>
          <p:cNvPr id="36" name="TextBox 35"/>
          <p:cNvSpPr txBox="1"/>
          <p:nvPr/>
        </p:nvSpPr>
        <p:spPr>
          <a:xfrm>
            <a:off x="6783294" y="6206889"/>
            <a:ext cx="1282568" cy="369332"/>
          </a:xfrm>
          <a:prstGeom prst="rect">
            <a:avLst/>
          </a:prstGeom>
          <a:noFill/>
        </p:spPr>
        <p:txBody>
          <a:bodyPr wrap="square" rtlCol="0">
            <a:spAutoFit/>
          </a:bodyPr>
          <a:lstStyle/>
          <a:p>
            <a:pPr algn="ctr"/>
            <a:r>
              <a:rPr lang="en-GB" smtClean="0"/>
              <a:t>predatory</a:t>
            </a:r>
            <a:endParaRPr lang="en-GB"/>
          </a:p>
        </p:txBody>
      </p:sp>
      <p:sp>
        <p:nvSpPr>
          <p:cNvPr id="37" name="TextBox 36"/>
          <p:cNvSpPr txBox="1"/>
          <p:nvPr/>
        </p:nvSpPr>
        <p:spPr>
          <a:xfrm>
            <a:off x="914400" y="4657447"/>
            <a:ext cx="778981" cy="369332"/>
          </a:xfrm>
          <a:prstGeom prst="rect">
            <a:avLst/>
          </a:prstGeom>
          <a:noFill/>
        </p:spPr>
        <p:txBody>
          <a:bodyPr wrap="square" rtlCol="0">
            <a:spAutoFit/>
          </a:bodyPr>
          <a:lstStyle/>
          <a:p>
            <a:pPr algn="ctr"/>
            <a:r>
              <a:rPr lang="en-GB"/>
              <a:t>s</a:t>
            </a:r>
            <a:r>
              <a:rPr lang="en-GB" smtClean="0"/>
              <a:t>tatus</a:t>
            </a:r>
          </a:p>
        </p:txBody>
      </p:sp>
      <p:sp>
        <p:nvSpPr>
          <p:cNvPr id="38" name="TextBox 37"/>
          <p:cNvSpPr txBox="1"/>
          <p:nvPr/>
        </p:nvSpPr>
        <p:spPr>
          <a:xfrm>
            <a:off x="2152607" y="4999932"/>
            <a:ext cx="1282568" cy="369332"/>
          </a:xfrm>
          <a:prstGeom prst="rect">
            <a:avLst/>
          </a:prstGeom>
          <a:noFill/>
        </p:spPr>
        <p:txBody>
          <a:bodyPr wrap="square" rtlCol="0">
            <a:spAutoFit/>
          </a:bodyPr>
          <a:lstStyle/>
          <a:p>
            <a:pPr algn="ctr"/>
            <a:r>
              <a:rPr lang="en-GB" smtClean="0"/>
              <a:t>position</a:t>
            </a:r>
            <a:endParaRPr lang="en-GB"/>
          </a:p>
        </p:txBody>
      </p:sp>
      <p:sp>
        <p:nvSpPr>
          <p:cNvPr id="39" name="TextBox 38"/>
          <p:cNvSpPr txBox="1"/>
          <p:nvPr/>
        </p:nvSpPr>
        <p:spPr>
          <a:xfrm>
            <a:off x="629018" y="5412982"/>
            <a:ext cx="1282568" cy="369332"/>
          </a:xfrm>
          <a:prstGeom prst="rect">
            <a:avLst/>
          </a:prstGeom>
          <a:noFill/>
        </p:spPr>
        <p:txBody>
          <a:bodyPr wrap="square" rtlCol="0">
            <a:spAutoFit/>
          </a:bodyPr>
          <a:lstStyle/>
          <a:p>
            <a:pPr algn="ctr"/>
            <a:r>
              <a:rPr lang="en-GB" dirty="0" smtClean="0"/>
              <a:t>physique</a:t>
            </a:r>
            <a:endParaRPr lang="en-GB" dirty="0"/>
          </a:p>
        </p:txBody>
      </p:sp>
      <p:sp>
        <p:nvSpPr>
          <p:cNvPr id="40" name="TextBox 39"/>
          <p:cNvSpPr txBox="1"/>
          <p:nvPr/>
        </p:nvSpPr>
        <p:spPr>
          <a:xfrm>
            <a:off x="2152607" y="5521664"/>
            <a:ext cx="1594028" cy="369332"/>
          </a:xfrm>
          <a:prstGeom prst="rect">
            <a:avLst/>
          </a:prstGeom>
          <a:noFill/>
        </p:spPr>
        <p:txBody>
          <a:bodyPr wrap="square" rtlCol="0">
            <a:spAutoFit/>
          </a:bodyPr>
          <a:lstStyle/>
          <a:p>
            <a:pPr algn="ctr"/>
            <a:r>
              <a:rPr lang="en-GB" dirty="0" smtClean="0"/>
              <a:t>organisation</a:t>
            </a:r>
            <a:endParaRPr lang="en-GB" dirty="0"/>
          </a:p>
        </p:txBody>
      </p:sp>
      <p:sp>
        <p:nvSpPr>
          <p:cNvPr id="41" name="TextBox 40"/>
          <p:cNvSpPr txBox="1"/>
          <p:nvPr/>
        </p:nvSpPr>
        <p:spPr>
          <a:xfrm>
            <a:off x="451002" y="5837557"/>
            <a:ext cx="1594028" cy="369332"/>
          </a:xfrm>
          <a:prstGeom prst="rect">
            <a:avLst/>
          </a:prstGeom>
          <a:noFill/>
        </p:spPr>
        <p:txBody>
          <a:bodyPr wrap="square" rtlCol="0">
            <a:spAutoFit/>
          </a:bodyPr>
          <a:lstStyle/>
          <a:p>
            <a:pPr algn="ctr"/>
            <a:r>
              <a:rPr lang="en-GB" smtClean="0"/>
              <a:t>information</a:t>
            </a:r>
            <a:endParaRPr lang="en-GB"/>
          </a:p>
        </p:txBody>
      </p:sp>
      <p:sp>
        <p:nvSpPr>
          <p:cNvPr id="42" name="TextBox 41"/>
          <p:cNvSpPr txBox="1"/>
          <p:nvPr/>
        </p:nvSpPr>
        <p:spPr>
          <a:xfrm>
            <a:off x="2281512" y="5941052"/>
            <a:ext cx="1594028" cy="369332"/>
          </a:xfrm>
          <a:prstGeom prst="rect">
            <a:avLst/>
          </a:prstGeom>
          <a:noFill/>
        </p:spPr>
        <p:txBody>
          <a:bodyPr wrap="square" rtlCol="0">
            <a:spAutoFit/>
          </a:bodyPr>
          <a:lstStyle/>
          <a:p>
            <a:pPr algn="ctr"/>
            <a:r>
              <a:rPr lang="en-GB" smtClean="0"/>
              <a:t>knowledge</a:t>
            </a:r>
            <a:endParaRPr lang="en-GB"/>
          </a:p>
        </p:txBody>
      </p:sp>
      <p:sp>
        <p:nvSpPr>
          <p:cNvPr id="43" name="TextBox 42"/>
          <p:cNvSpPr txBox="1"/>
          <p:nvPr/>
        </p:nvSpPr>
        <p:spPr>
          <a:xfrm>
            <a:off x="870039" y="6310384"/>
            <a:ext cx="682625" cy="369332"/>
          </a:xfrm>
          <a:prstGeom prst="rect">
            <a:avLst/>
          </a:prstGeom>
          <a:noFill/>
        </p:spPr>
        <p:txBody>
          <a:bodyPr wrap="square" rtlCol="0">
            <a:spAutoFit/>
          </a:bodyPr>
          <a:lstStyle/>
          <a:p>
            <a:pPr algn="ctr"/>
            <a:r>
              <a:rPr lang="en-GB" smtClean="0"/>
              <a:t>skill</a:t>
            </a:r>
            <a:endParaRPr lang="en-GB"/>
          </a:p>
        </p:txBody>
      </p:sp>
      <p:sp>
        <p:nvSpPr>
          <p:cNvPr id="44" name="TextBox 43"/>
          <p:cNvSpPr txBox="1"/>
          <p:nvPr/>
        </p:nvSpPr>
        <p:spPr>
          <a:xfrm>
            <a:off x="714309" y="1537768"/>
            <a:ext cx="979072" cy="369332"/>
          </a:xfrm>
          <a:prstGeom prst="rect">
            <a:avLst/>
          </a:prstGeom>
          <a:noFill/>
        </p:spPr>
        <p:txBody>
          <a:bodyPr wrap="square" rtlCol="0">
            <a:spAutoFit/>
          </a:bodyPr>
          <a:lstStyle/>
          <a:p>
            <a:pPr algn="ctr"/>
            <a:r>
              <a:rPr lang="en-GB" smtClean="0"/>
              <a:t>cunning</a:t>
            </a:r>
            <a:endParaRPr lang="en-GB"/>
          </a:p>
        </p:txBody>
      </p:sp>
      <p:sp>
        <p:nvSpPr>
          <p:cNvPr id="45" name="TextBox 44"/>
          <p:cNvSpPr txBox="1"/>
          <p:nvPr/>
        </p:nvSpPr>
        <p:spPr>
          <a:xfrm>
            <a:off x="609962" y="2113971"/>
            <a:ext cx="1276108" cy="369332"/>
          </a:xfrm>
          <a:prstGeom prst="rect">
            <a:avLst/>
          </a:prstGeom>
          <a:noFill/>
        </p:spPr>
        <p:txBody>
          <a:bodyPr wrap="square" rtlCol="0">
            <a:spAutoFit/>
          </a:bodyPr>
          <a:lstStyle/>
          <a:p>
            <a:pPr algn="ctr"/>
            <a:r>
              <a:rPr lang="en-GB" smtClean="0"/>
              <a:t>intelligent</a:t>
            </a:r>
            <a:endParaRPr lang="en-GB"/>
          </a:p>
        </p:txBody>
      </p:sp>
      <p:sp>
        <p:nvSpPr>
          <p:cNvPr id="46" name="TextBox 45"/>
          <p:cNvSpPr txBox="1"/>
          <p:nvPr/>
        </p:nvSpPr>
        <p:spPr>
          <a:xfrm>
            <a:off x="1237589" y="2518924"/>
            <a:ext cx="944880" cy="369332"/>
          </a:xfrm>
          <a:prstGeom prst="rect">
            <a:avLst/>
          </a:prstGeom>
          <a:noFill/>
        </p:spPr>
        <p:txBody>
          <a:bodyPr wrap="square" rtlCol="0">
            <a:spAutoFit/>
          </a:bodyPr>
          <a:lstStyle/>
          <a:p>
            <a:pPr algn="ctr"/>
            <a:r>
              <a:rPr lang="en-GB" smtClean="0"/>
              <a:t>clever</a:t>
            </a:r>
          </a:p>
        </p:txBody>
      </p:sp>
      <p:sp>
        <p:nvSpPr>
          <p:cNvPr id="47" name="TextBox 46"/>
          <p:cNvSpPr txBox="1"/>
          <p:nvPr/>
        </p:nvSpPr>
        <p:spPr>
          <a:xfrm>
            <a:off x="2055206" y="6320428"/>
            <a:ext cx="1023320" cy="369332"/>
          </a:xfrm>
          <a:prstGeom prst="rect">
            <a:avLst/>
          </a:prstGeom>
          <a:noFill/>
        </p:spPr>
        <p:txBody>
          <a:bodyPr wrap="square" rtlCol="0">
            <a:spAutoFit/>
          </a:bodyPr>
          <a:lstStyle/>
          <a:p>
            <a:pPr algn="ctr"/>
            <a:r>
              <a:rPr lang="en-GB" smtClean="0"/>
              <a:t>looks</a:t>
            </a:r>
            <a:endParaRPr lang="en-GB"/>
          </a:p>
        </p:txBody>
      </p:sp>
      <p:sp>
        <p:nvSpPr>
          <p:cNvPr id="48" name="TextBox 47"/>
          <p:cNvSpPr txBox="1"/>
          <p:nvPr/>
        </p:nvSpPr>
        <p:spPr>
          <a:xfrm>
            <a:off x="460375" y="2862749"/>
            <a:ext cx="1451211" cy="369332"/>
          </a:xfrm>
          <a:prstGeom prst="rect">
            <a:avLst/>
          </a:prstGeom>
          <a:noFill/>
        </p:spPr>
        <p:txBody>
          <a:bodyPr wrap="square" rtlCol="0">
            <a:spAutoFit/>
          </a:bodyPr>
          <a:lstStyle/>
          <a:p>
            <a:pPr algn="ctr"/>
            <a:r>
              <a:rPr lang="en-GB" smtClean="0"/>
              <a:t>calculating</a:t>
            </a:r>
          </a:p>
        </p:txBody>
      </p:sp>
      <p:sp>
        <p:nvSpPr>
          <p:cNvPr id="49" name="TextBox 48"/>
          <p:cNvSpPr txBox="1"/>
          <p:nvPr/>
        </p:nvSpPr>
        <p:spPr>
          <a:xfrm>
            <a:off x="1663071" y="1759176"/>
            <a:ext cx="582356" cy="369332"/>
          </a:xfrm>
          <a:prstGeom prst="rect">
            <a:avLst/>
          </a:prstGeom>
          <a:noFill/>
        </p:spPr>
        <p:txBody>
          <a:bodyPr wrap="square" rtlCol="0">
            <a:spAutoFit/>
          </a:bodyPr>
          <a:lstStyle/>
          <a:p>
            <a:pPr algn="ctr"/>
            <a:r>
              <a:rPr lang="en-GB" smtClean="0"/>
              <a:t>sly</a:t>
            </a:r>
            <a:endParaRPr lang="en-GB"/>
          </a:p>
        </p:txBody>
      </p:sp>
      <p:sp>
        <p:nvSpPr>
          <p:cNvPr id="50" name="TextBox 49"/>
          <p:cNvSpPr txBox="1"/>
          <p:nvPr/>
        </p:nvSpPr>
        <p:spPr>
          <a:xfrm>
            <a:off x="870039" y="3282189"/>
            <a:ext cx="1451211" cy="369332"/>
          </a:xfrm>
          <a:prstGeom prst="rect">
            <a:avLst/>
          </a:prstGeom>
          <a:noFill/>
        </p:spPr>
        <p:txBody>
          <a:bodyPr wrap="square" rtlCol="0">
            <a:spAutoFit/>
          </a:bodyPr>
          <a:lstStyle/>
          <a:p>
            <a:pPr algn="ctr"/>
            <a:r>
              <a:rPr lang="en-GB" smtClean="0"/>
              <a:t>scheming</a:t>
            </a:r>
          </a:p>
        </p:txBody>
      </p:sp>
      <p:sp>
        <p:nvSpPr>
          <p:cNvPr id="56" name="TextBox 55"/>
          <p:cNvSpPr txBox="1"/>
          <p:nvPr/>
        </p:nvSpPr>
        <p:spPr>
          <a:xfrm>
            <a:off x="4616116" y="1128236"/>
            <a:ext cx="1598666" cy="369332"/>
          </a:xfrm>
          <a:prstGeom prst="rect">
            <a:avLst/>
          </a:prstGeom>
          <a:noFill/>
        </p:spPr>
        <p:txBody>
          <a:bodyPr wrap="square" rtlCol="0">
            <a:spAutoFit/>
          </a:bodyPr>
          <a:lstStyle/>
          <a:p>
            <a:pPr algn="ctr"/>
            <a:r>
              <a:rPr lang="en-GB" smtClean="0"/>
              <a:t>surprising</a:t>
            </a:r>
            <a:endParaRPr lang="en-GB"/>
          </a:p>
        </p:txBody>
      </p:sp>
      <p:sp>
        <p:nvSpPr>
          <p:cNvPr id="57" name="TextBox 56"/>
          <p:cNvSpPr txBox="1"/>
          <p:nvPr/>
        </p:nvSpPr>
        <p:spPr>
          <a:xfrm>
            <a:off x="420516" y="5043650"/>
            <a:ext cx="1175128" cy="369332"/>
          </a:xfrm>
          <a:prstGeom prst="rect">
            <a:avLst/>
          </a:prstGeom>
          <a:noFill/>
        </p:spPr>
        <p:txBody>
          <a:bodyPr wrap="square" rtlCol="0">
            <a:spAutoFit/>
          </a:bodyPr>
          <a:lstStyle/>
          <a:p>
            <a:pPr algn="ctr"/>
            <a:r>
              <a:rPr lang="en-GB" smtClean="0"/>
              <a:t>disguise</a:t>
            </a:r>
          </a:p>
        </p:txBody>
      </p:sp>
      <p:cxnSp>
        <p:nvCxnSpPr>
          <p:cNvPr id="2049" name="Straight Connector 2048"/>
          <p:cNvCxnSpPr/>
          <p:nvPr/>
        </p:nvCxnSpPr>
        <p:spPr>
          <a:xfrm flipH="1">
            <a:off x="4363040" y="2298637"/>
            <a:ext cx="132760" cy="4196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2" idx="1"/>
          </p:cNvCxnSpPr>
          <p:nvPr/>
        </p:nvCxnSpPr>
        <p:spPr>
          <a:xfrm flipH="1">
            <a:off x="4800600" y="2818127"/>
            <a:ext cx="595038" cy="1041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4495800" y="3402323"/>
            <a:ext cx="381000" cy="4982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773819" y="3402323"/>
            <a:ext cx="258777" cy="4982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165386" y="2922284"/>
            <a:ext cx="797014" cy="1251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141944" y="5838491"/>
            <a:ext cx="1717602" cy="369332"/>
          </a:xfrm>
          <a:prstGeom prst="rect">
            <a:avLst/>
          </a:prstGeom>
          <a:noFill/>
        </p:spPr>
        <p:txBody>
          <a:bodyPr wrap="square" rtlCol="0">
            <a:spAutoFit/>
          </a:bodyPr>
          <a:lstStyle/>
          <a:p>
            <a:pPr algn="ctr"/>
            <a:r>
              <a:rPr lang="en-GB"/>
              <a:t>s</a:t>
            </a:r>
            <a:r>
              <a:rPr lang="en-GB" smtClean="0"/>
              <a:t>plit-personality</a:t>
            </a:r>
            <a:endParaRPr lang="en-GB"/>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0799" y="3952182"/>
            <a:ext cx="79057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ectangle 57"/>
          <p:cNvSpPr/>
          <p:nvPr/>
        </p:nvSpPr>
        <p:spPr>
          <a:xfrm>
            <a:off x="4053840" y="5079090"/>
            <a:ext cx="1124552" cy="16696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ysClr val="windowText" lastClr="000000"/>
                </a:solidFill>
              </a:rPr>
              <a:t>-Rich</a:t>
            </a:r>
          </a:p>
          <a:p>
            <a:pPr algn="ctr"/>
            <a:r>
              <a:rPr lang="en-GB" dirty="0" smtClean="0">
                <a:solidFill>
                  <a:sysClr val="windowText" lastClr="000000"/>
                </a:solidFill>
              </a:rPr>
              <a:t>- Upper classes</a:t>
            </a:r>
          </a:p>
          <a:p>
            <a:pPr algn="ctr"/>
            <a:r>
              <a:rPr lang="en-GB" dirty="0" smtClean="0">
                <a:solidFill>
                  <a:sysClr val="windowText" lastClr="000000"/>
                </a:solidFill>
              </a:rPr>
              <a:t>-Often female</a:t>
            </a:r>
            <a:endParaRPr lang="en-GB" dirty="0">
              <a:solidFill>
                <a:sysClr val="windowText" lastClr="000000"/>
              </a:solidFill>
            </a:endParaRPr>
          </a:p>
        </p:txBody>
      </p:sp>
    </p:spTree>
    <p:extLst>
      <p:ext uri="{BB962C8B-B14F-4D97-AF65-F5344CB8AC3E}">
        <p14:creationId xmlns:p14="http://schemas.microsoft.com/office/powerpoint/2010/main" val="2343349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595" y="1464937"/>
            <a:ext cx="701683" cy="70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16526" y="3145303"/>
            <a:ext cx="6172662" cy="646331"/>
          </a:xfrm>
          <a:prstGeom prst="rect">
            <a:avLst/>
          </a:prstGeom>
          <a:solidFill>
            <a:schemeClr val="bg1"/>
          </a:solidFill>
          <a:ln w="3175">
            <a:solidFill>
              <a:schemeClr val="accent1"/>
            </a:solidFill>
          </a:ln>
        </p:spPr>
        <p:txBody>
          <a:bodyPr wrap="square" rtlCol="0">
            <a:spAutoFit/>
          </a:bodyPr>
          <a:lstStyle/>
          <a:p>
            <a:r>
              <a:rPr lang="en-GB" smtClean="0"/>
              <a:t>“</a:t>
            </a:r>
            <a:r>
              <a:rPr lang="en-GB"/>
              <a:t>His grandfather was a royal duke, and he himself has been to Eton and Oxford. </a:t>
            </a:r>
            <a:r>
              <a:rPr lang="en-GB" smtClean="0"/>
              <a:t>”</a:t>
            </a:r>
            <a:endParaRPr lang="en-GB" dirty="0"/>
          </a:p>
        </p:txBody>
      </p:sp>
      <p:sp>
        <p:nvSpPr>
          <p:cNvPr id="12" name="TextBox 11"/>
          <p:cNvSpPr txBox="1"/>
          <p:nvPr/>
        </p:nvSpPr>
        <p:spPr>
          <a:xfrm>
            <a:off x="2590800" y="2397685"/>
            <a:ext cx="6148502" cy="646331"/>
          </a:xfrm>
          <a:prstGeom prst="rect">
            <a:avLst/>
          </a:prstGeom>
          <a:solidFill>
            <a:schemeClr val="bg1"/>
          </a:solidFill>
          <a:ln w="3175">
            <a:solidFill>
              <a:schemeClr val="accent1"/>
            </a:solidFill>
          </a:ln>
        </p:spPr>
        <p:txBody>
          <a:bodyPr wrap="square" rtlCol="0">
            <a:spAutoFit/>
          </a:bodyPr>
          <a:lstStyle/>
          <a:p>
            <a:r>
              <a:rPr lang="en-GB" smtClean="0"/>
              <a:t>“… the </a:t>
            </a:r>
            <a:r>
              <a:rPr lang="en-GB"/>
              <a:t>murderer, thief, smasher, and </a:t>
            </a:r>
            <a:r>
              <a:rPr lang="en-GB" smtClean="0"/>
              <a:t>forger …he </a:t>
            </a:r>
            <a:r>
              <a:rPr lang="en-GB"/>
              <a:t>is at the head of his profession</a:t>
            </a:r>
            <a:r>
              <a:rPr lang="en-GB" smtClean="0"/>
              <a:t>.”</a:t>
            </a:r>
            <a:endParaRPr lang="en-GB" dirty="0"/>
          </a:p>
        </p:txBody>
      </p:sp>
      <p:sp>
        <p:nvSpPr>
          <p:cNvPr id="13" name="TextBox 12"/>
          <p:cNvSpPr txBox="1"/>
          <p:nvPr/>
        </p:nvSpPr>
        <p:spPr>
          <a:xfrm>
            <a:off x="2630573" y="1354838"/>
            <a:ext cx="6172660" cy="646331"/>
          </a:xfrm>
          <a:prstGeom prst="rect">
            <a:avLst/>
          </a:prstGeom>
          <a:solidFill>
            <a:schemeClr val="bg1"/>
          </a:solidFill>
          <a:ln w="28575">
            <a:solidFill>
              <a:schemeClr val="accent1"/>
            </a:solidFill>
          </a:ln>
        </p:spPr>
        <p:txBody>
          <a:bodyPr wrap="square" rtlCol="0">
            <a:spAutoFit/>
          </a:bodyPr>
          <a:lstStyle/>
          <a:p>
            <a:r>
              <a:rPr lang="en-GB" smtClean="0"/>
              <a:t>“… </a:t>
            </a:r>
            <a:r>
              <a:rPr lang="en-GB"/>
              <a:t>He </a:t>
            </a:r>
            <a:r>
              <a:rPr lang="en-GB" smtClean="0"/>
              <a:t>is</a:t>
            </a:r>
            <a:r>
              <a:rPr lang="en-GB"/>
              <a:t> </a:t>
            </a:r>
            <a:r>
              <a:rPr lang="en-GB" smtClean="0"/>
              <a:t>… </a:t>
            </a:r>
            <a:r>
              <a:rPr lang="en-GB"/>
              <a:t>the fourth smartest man in London, and for daring I am not sure that he has not a claim to be </a:t>
            </a:r>
            <a:r>
              <a:rPr lang="en-GB" smtClean="0"/>
              <a:t>third…….”</a:t>
            </a:r>
            <a:endParaRPr lang="en-GB" dirty="0"/>
          </a:p>
        </p:txBody>
      </p:sp>
      <p:sp>
        <p:nvSpPr>
          <p:cNvPr id="14" name="TextBox 13"/>
          <p:cNvSpPr txBox="1"/>
          <p:nvPr/>
        </p:nvSpPr>
        <p:spPr>
          <a:xfrm>
            <a:off x="2660071" y="4586580"/>
            <a:ext cx="6172662" cy="646331"/>
          </a:xfrm>
          <a:prstGeom prst="rect">
            <a:avLst/>
          </a:prstGeom>
          <a:solidFill>
            <a:schemeClr val="bg1"/>
          </a:solidFill>
          <a:ln w="3175">
            <a:solidFill>
              <a:schemeClr val="accent1"/>
            </a:solidFill>
          </a:ln>
        </p:spPr>
        <p:txBody>
          <a:bodyPr wrap="square" rtlCol="0">
            <a:spAutoFit/>
          </a:bodyPr>
          <a:lstStyle/>
          <a:p>
            <a:r>
              <a:rPr lang="en-GB" smtClean="0"/>
              <a:t>“</a:t>
            </a:r>
            <a:r>
              <a:rPr lang="en-GB"/>
              <a:t>You seem to have done the thing very completely. I must compliment you</a:t>
            </a:r>
            <a:r>
              <a:rPr lang="en-GB" smtClean="0"/>
              <a:t>.”  		 </a:t>
            </a:r>
            <a:r>
              <a:rPr lang="en-GB" i="1" smtClean="0"/>
              <a:t>[bows to Holmes and Watson]</a:t>
            </a:r>
            <a:endParaRPr lang="en-GB" i="1" dirty="0"/>
          </a:p>
        </p:txBody>
      </p:sp>
      <p:sp>
        <p:nvSpPr>
          <p:cNvPr id="15" name="TextBox 14"/>
          <p:cNvSpPr txBox="1"/>
          <p:nvPr/>
        </p:nvSpPr>
        <p:spPr>
          <a:xfrm>
            <a:off x="2660069" y="5586940"/>
            <a:ext cx="6172662" cy="369332"/>
          </a:xfrm>
          <a:prstGeom prst="rect">
            <a:avLst/>
          </a:prstGeom>
          <a:solidFill>
            <a:schemeClr val="bg1"/>
          </a:solidFill>
          <a:ln w="28575">
            <a:solidFill>
              <a:schemeClr val="accent1"/>
            </a:solidFill>
          </a:ln>
        </p:spPr>
        <p:txBody>
          <a:bodyPr wrap="square" rtlCol="0">
            <a:spAutoFit/>
          </a:bodyPr>
          <a:lstStyle/>
          <a:p>
            <a:r>
              <a:rPr lang="en-GB" smtClean="0"/>
              <a:t>“</a:t>
            </a:r>
            <a:r>
              <a:rPr lang="en-GB"/>
              <a:t>I beg that you will not touch me with your filthy </a:t>
            </a:r>
            <a:r>
              <a:rPr lang="en-GB" smtClean="0"/>
              <a:t>hands …”</a:t>
            </a:r>
            <a:endParaRPr lang="en-GB" dirty="0"/>
          </a:p>
        </p:txBody>
      </p:sp>
      <p:sp>
        <p:nvSpPr>
          <p:cNvPr id="16" name="Rectangle 15"/>
          <p:cNvSpPr/>
          <p:nvPr/>
        </p:nvSpPr>
        <p:spPr>
          <a:xfrm>
            <a:off x="338723" y="16883"/>
            <a:ext cx="8494010" cy="523220"/>
          </a:xfrm>
          <a:prstGeom prst="rect">
            <a:avLst/>
          </a:prstGeom>
          <a:noFill/>
        </p:spPr>
        <p:txBody>
          <a:bodyPr wrap="square" lIns="91440" tIns="45720" rIns="91440" bIns="45720">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John Clay – The Red Headed League</a:t>
            </a:r>
            <a:endParaRPr lang="en-US" sz="2800" b="1" cap="none" spc="0" dirty="0">
              <a:ln w="10541" cmpd="sng">
                <a:solidFill>
                  <a:schemeClr val="accent1">
                    <a:shade val="88000"/>
                    <a:satMod val="110000"/>
                  </a:schemeClr>
                </a:solidFill>
                <a:prstDash val="solid"/>
              </a:ln>
              <a:effectLst/>
            </a:endParaRPr>
          </a:p>
        </p:txBody>
      </p:sp>
      <p:sp>
        <p:nvSpPr>
          <p:cNvPr id="17" name="Rectangle 16"/>
          <p:cNvSpPr/>
          <p:nvPr/>
        </p:nvSpPr>
        <p:spPr>
          <a:xfrm rot="20491110">
            <a:off x="7179486" y="239899"/>
            <a:ext cx="1812163" cy="400110"/>
          </a:xfrm>
          <a:prstGeom prst="rect">
            <a:avLst/>
          </a:prstGeom>
          <a:noFill/>
        </p:spPr>
        <p:txBody>
          <a:bodyPr wrap="none" lIns="91440" tIns="45720" rIns="91440" bIns="45720">
            <a:spAutoFit/>
          </a:bodyPr>
          <a:lstStyle/>
          <a:p>
            <a:pPr algn="ct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Student copy</a:t>
            </a:r>
            <a:endParaRPr lang="en-US"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 name="TextBox 17"/>
          <p:cNvSpPr txBox="1"/>
          <p:nvPr/>
        </p:nvSpPr>
        <p:spPr>
          <a:xfrm>
            <a:off x="2680853" y="6175942"/>
            <a:ext cx="6172662" cy="369332"/>
          </a:xfrm>
          <a:prstGeom prst="rect">
            <a:avLst/>
          </a:prstGeom>
          <a:solidFill>
            <a:schemeClr val="bg1"/>
          </a:solidFill>
          <a:ln w="28575">
            <a:solidFill>
              <a:schemeClr val="accent1"/>
            </a:solidFill>
          </a:ln>
        </p:spPr>
        <p:txBody>
          <a:bodyPr wrap="square" rtlCol="0">
            <a:spAutoFit/>
          </a:bodyPr>
          <a:lstStyle/>
          <a:p>
            <a:r>
              <a:rPr lang="en-GB" dirty="0" smtClean="0"/>
              <a:t>“</a:t>
            </a:r>
            <a:r>
              <a:rPr lang="en-GB" dirty="0"/>
              <a:t> </a:t>
            </a:r>
            <a:r>
              <a:rPr lang="en-GB" smtClean="0"/>
              <a:t>…</a:t>
            </a:r>
            <a:r>
              <a:rPr lang="en-US"/>
              <a:t> </a:t>
            </a:r>
            <a:r>
              <a:rPr lang="en-GB"/>
              <a:t>You may not be aware that I have royal blood in my veins</a:t>
            </a:r>
            <a:r>
              <a:rPr lang="en-US" smtClean="0"/>
              <a:t> </a:t>
            </a:r>
            <a:r>
              <a:rPr lang="en-US" dirty="0" smtClean="0"/>
              <a:t>…</a:t>
            </a:r>
            <a:r>
              <a:rPr lang="en-GB" dirty="0" smtClean="0"/>
              <a:t>”</a:t>
            </a:r>
            <a:endParaRPr lang="en-GB" dirty="0"/>
          </a:p>
        </p:txBody>
      </p:sp>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67914">
            <a:off x="695973" y="3099314"/>
            <a:ext cx="877567" cy="8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586" y="4664835"/>
            <a:ext cx="805763" cy="604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8000" contrast="39000"/>
                    </a14:imgEffect>
                  </a14:imgLayer>
                </a14:imgProps>
              </a:ext>
              <a:ext uri="{28A0092B-C50C-407E-A947-70E740481C1C}">
                <a14:useLocalDpi xmlns:a14="http://schemas.microsoft.com/office/drawing/2010/main" val="0"/>
              </a:ext>
            </a:extLst>
          </a:blip>
          <a:srcRect l="13290" t="12632" r="53789" b="43684"/>
          <a:stretch/>
        </p:blipFill>
        <p:spPr bwMode="auto">
          <a:xfrm>
            <a:off x="347221" y="213362"/>
            <a:ext cx="1176779" cy="878351"/>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066800" y="4724400"/>
            <a:ext cx="533400" cy="369332"/>
          </a:xfrm>
          <a:prstGeom prst="rect">
            <a:avLst/>
          </a:prstGeom>
          <a:noFill/>
        </p:spPr>
        <p:txBody>
          <a:bodyPr wrap="square" rtlCol="0">
            <a:spAutoFit/>
          </a:bodyPr>
          <a:lstStyle/>
          <a:p>
            <a:r>
              <a:rPr lang="en-GB" smtClean="0"/>
              <a:t>To:</a:t>
            </a:r>
            <a:endParaRPr lang="en-GB"/>
          </a:p>
        </p:txBody>
      </p:sp>
      <p:sp>
        <p:nvSpPr>
          <p:cNvPr id="23" name="TextBox 22"/>
          <p:cNvSpPr txBox="1"/>
          <p:nvPr/>
        </p:nvSpPr>
        <p:spPr>
          <a:xfrm>
            <a:off x="1066800" y="5574268"/>
            <a:ext cx="533400" cy="369332"/>
          </a:xfrm>
          <a:prstGeom prst="rect">
            <a:avLst/>
          </a:prstGeom>
          <a:noFill/>
        </p:spPr>
        <p:txBody>
          <a:bodyPr wrap="square" rtlCol="0">
            <a:spAutoFit/>
          </a:bodyPr>
          <a:lstStyle/>
          <a:p>
            <a:r>
              <a:rPr lang="en-GB" smtClean="0"/>
              <a:t>To:</a:t>
            </a:r>
            <a:endParaRPr lang="en-GB"/>
          </a:p>
        </p:txBody>
      </p:sp>
      <p:sp>
        <p:nvSpPr>
          <p:cNvPr id="24" name="TextBox 23"/>
          <p:cNvSpPr txBox="1"/>
          <p:nvPr/>
        </p:nvSpPr>
        <p:spPr>
          <a:xfrm>
            <a:off x="1076700" y="6183868"/>
            <a:ext cx="533400" cy="369332"/>
          </a:xfrm>
          <a:prstGeom prst="rect">
            <a:avLst/>
          </a:prstGeom>
          <a:noFill/>
        </p:spPr>
        <p:txBody>
          <a:bodyPr wrap="square" rtlCol="0">
            <a:spAutoFit/>
          </a:bodyPr>
          <a:lstStyle/>
          <a:p>
            <a:r>
              <a:rPr lang="en-GB" smtClean="0"/>
              <a:t>To:</a:t>
            </a:r>
            <a:endParaRPr lang="en-GB"/>
          </a:p>
        </p:txBody>
      </p:sp>
      <p:cxnSp>
        <p:nvCxnSpPr>
          <p:cNvPr id="5" name="Straight Connector 4"/>
          <p:cNvCxnSpPr/>
          <p:nvPr/>
        </p:nvCxnSpPr>
        <p:spPr>
          <a:xfrm>
            <a:off x="0" y="2286000"/>
            <a:ext cx="929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4495800"/>
            <a:ext cx="929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410200"/>
            <a:ext cx="94488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16526" y="3930592"/>
            <a:ext cx="6172662" cy="369332"/>
          </a:xfrm>
          <a:prstGeom prst="rect">
            <a:avLst/>
          </a:prstGeom>
          <a:solidFill>
            <a:schemeClr val="bg1"/>
          </a:solidFill>
          <a:ln w="28575">
            <a:solidFill>
              <a:schemeClr val="accent1"/>
            </a:solidFill>
          </a:ln>
        </p:spPr>
        <p:txBody>
          <a:bodyPr wrap="square" rtlCol="0">
            <a:spAutoFit/>
          </a:bodyPr>
          <a:lstStyle/>
          <a:p>
            <a:r>
              <a:rPr lang="en-GB" smtClean="0"/>
              <a:t>“We have stopped all the holes. ”</a:t>
            </a:r>
            <a:endParaRPr lang="en-GB" dirty="0"/>
          </a:p>
        </p:txBody>
      </p:sp>
    </p:spTree>
    <p:extLst>
      <p:ext uri="{BB962C8B-B14F-4D97-AF65-F5344CB8AC3E}">
        <p14:creationId xmlns:p14="http://schemas.microsoft.com/office/powerpoint/2010/main" val="6318325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6858000" cy="5632311"/>
          </a:xfrm>
          <a:prstGeom prst="rect">
            <a:avLst/>
          </a:prstGeom>
        </p:spPr>
        <p:txBody>
          <a:bodyPr wrap="square">
            <a:spAutoFit/>
          </a:bodyPr>
          <a:lstStyle/>
          <a:p>
            <a:r>
              <a:rPr lang="en-GB" sz="2400" dirty="0"/>
              <a:t>Sherlock Holmes in investigates the strange case of </a:t>
            </a:r>
            <a:r>
              <a:rPr lang="en-GB" sz="2400" dirty="0" err="1"/>
              <a:t>Jabez</a:t>
            </a:r>
            <a:r>
              <a:rPr lang="en-GB" sz="2400" dirty="0"/>
              <a:t> Wilson. The man was recently offered employment by an organization known as the Red Headed League. For the grand sum of 4 pounds per week, he was to sit in an office and copy out entries </a:t>
            </a:r>
            <a:r>
              <a:rPr lang="en-GB" sz="2400" dirty="0" smtClean="0"/>
              <a:t>from </a:t>
            </a:r>
            <a:r>
              <a:rPr lang="en-GB" sz="2400" dirty="0"/>
              <a:t>an </a:t>
            </a:r>
            <a:r>
              <a:rPr lang="en-GB" sz="2400" dirty="0" err="1"/>
              <a:t>encyclopedia</a:t>
            </a:r>
            <a:r>
              <a:rPr lang="en-GB" sz="2400" dirty="0"/>
              <a:t>, starting with the letter A. He had responded to an advertisement and while there were many applicants, he has no idea why he was selected as the League's beneficiary. When after several weeks his employment is suddenly terminated, </a:t>
            </a:r>
            <a:r>
              <a:rPr lang="en-GB" sz="2400" dirty="0" err="1"/>
              <a:t>Mr.</a:t>
            </a:r>
            <a:r>
              <a:rPr lang="en-GB" sz="2400" dirty="0"/>
              <a:t> Wilson doesn't know what think. Holmes quickly deduces however that it was the location of his office as much as his red hair that resulted in him getting the employment in the first place.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962400"/>
            <a:ext cx="18383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410200"/>
            <a:ext cx="197485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8055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90800" y="3033130"/>
            <a:ext cx="6248862" cy="369332"/>
          </a:xfrm>
          <a:prstGeom prst="rect">
            <a:avLst/>
          </a:prstGeom>
          <a:solidFill>
            <a:schemeClr val="bg1"/>
          </a:solidFill>
          <a:ln w="28575">
            <a:solidFill>
              <a:schemeClr val="accent1"/>
            </a:solidFill>
          </a:ln>
        </p:spPr>
        <p:txBody>
          <a:bodyPr wrap="square" rtlCol="0">
            <a:spAutoFit/>
          </a:bodyPr>
          <a:lstStyle/>
          <a:p>
            <a:r>
              <a:rPr lang="en-GB" smtClean="0"/>
              <a:t>“.. He will squeeze and squeeze until he has drained them dry … ”</a:t>
            </a:r>
            <a:endParaRPr lang="en-GB" dirty="0"/>
          </a:p>
        </p:txBody>
      </p:sp>
      <p:sp>
        <p:nvSpPr>
          <p:cNvPr id="10" name="TextBox 9"/>
          <p:cNvSpPr txBox="1"/>
          <p:nvPr/>
        </p:nvSpPr>
        <p:spPr>
          <a:xfrm>
            <a:off x="2667000" y="1828800"/>
            <a:ext cx="6172662" cy="369332"/>
          </a:xfrm>
          <a:prstGeom prst="rect">
            <a:avLst/>
          </a:prstGeom>
          <a:solidFill>
            <a:schemeClr val="bg1"/>
          </a:solidFill>
          <a:ln w="28575">
            <a:solidFill>
              <a:schemeClr val="accent1"/>
            </a:solidFill>
          </a:ln>
        </p:spPr>
        <p:txBody>
          <a:bodyPr wrap="square" rtlCol="0">
            <a:spAutoFit/>
          </a:bodyPr>
          <a:lstStyle/>
          <a:p>
            <a:r>
              <a:rPr lang="en-GB" smtClean="0"/>
              <a:t>“… slithery, gliding, venomous creatures ...”</a:t>
            </a:r>
            <a:endParaRPr lang="en-GB" dirty="0"/>
          </a:p>
        </p:txBody>
      </p:sp>
      <p:sp>
        <p:nvSpPr>
          <p:cNvPr id="12" name="TextBox 11"/>
          <p:cNvSpPr txBox="1"/>
          <p:nvPr/>
        </p:nvSpPr>
        <p:spPr>
          <a:xfrm>
            <a:off x="2664637" y="2482334"/>
            <a:ext cx="6148502" cy="369332"/>
          </a:xfrm>
          <a:prstGeom prst="rect">
            <a:avLst/>
          </a:prstGeom>
          <a:solidFill>
            <a:schemeClr val="bg1"/>
          </a:solidFill>
          <a:ln w="28575">
            <a:solidFill>
              <a:schemeClr val="accent1"/>
            </a:solidFill>
          </a:ln>
        </p:spPr>
        <p:txBody>
          <a:bodyPr wrap="square" rtlCol="0">
            <a:spAutoFit/>
          </a:bodyPr>
          <a:lstStyle/>
          <a:p>
            <a:r>
              <a:rPr lang="en-GB" smtClean="0"/>
              <a:t>“… a smiling face and a heart of marble ....”</a:t>
            </a:r>
            <a:endParaRPr lang="en-GB" dirty="0"/>
          </a:p>
        </p:txBody>
      </p:sp>
      <p:sp>
        <p:nvSpPr>
          <p:cNvPr id="13" name="TextBox 12"/>
          <p:cNvSpPr txBox="1"/>
          <p:nvPr/>
        </p:nvSpPr>
        <p:spPr>
          <a:xfrm>
            <a:off x="2660071" y="1030069"/>
            <a:ext cx="6172660" cy="646331"/>
          </a:xfrm>
          <a:prstGeom prst="rect">
            <a:avLst/>
          </a:prstGeom>
          <a:solidFill>
            <a:schemeClr val="bg1"/>
          </a:solidFill>
          <a:ln w="3175">
            <a:solidFill>
              <a:schemeClr val="accent1"/>
            </a:solidFill>
          </a:ln>
        </p:spPr>
        <p:txBody>
          <a:bodyPr wrap="square" rtlCol="0">
            <a:spAutoFit/>
          </a:bodyPr>
          <a:lstStyle/>
          <a:p>
            <a:r>
              <a:rPr lang="en-GB" smtClean="0"/>
              <a:t>“… A creeping, shrinking sensation … before the serpents in the zoo … “</a:t>
            </a:r>
            <a:endParaRPr lang="en-GB" dirty="0"/>
          </a:p>
        </p:txBody>
      </p:sp>
      <p:sp>
        <p:nvSpPr>
          <p:cNvPr id="14" name="TextBox 13"/>
          <p:cNvSpPr txBox="1"/>
          <p:nvPr/>
        </p:nvSpPr>
        <p:spPr>
          <a:xfrm>
            <a:off x="2691909" y="3657600"/>
            <a:ext cx="6172662" cy="646331"/>
          </a:xfrm>
          <a:prstGeom prst="rect">
            <a:avLst/>
          </a:prstGeom>
          <a:solidFill>
            <a:schemeClr val="bg1"/>
          </a:solidFill>
          <a:ln w="3175">
            <a:solidFill>
              <a:schemeClr val="accent1"/>
            </a:solidFill>
          </a:ln>
        </p:spPr>
        <p:txBody>
          <a:bodyPr wrap="square" rtlCol="0">
            <a:spAutoFit/>
          </a:bodyPr>
          <a:lstStyle/>
          <a:p>
            <a:r>
              <a:rPr lang="en-GB" smtClean="0"/>
              <a:t>“… the fixed smile and … the hard glitter of those restless and penetrating eyes ...”  		</a:t>
            </a:r>
            <a:endParaRPr lang="en-GB" i="1" dirty="0"/>
          </a:p>
        </p:txBody>
      </p:sp>
      <p:sp>
        <p:nvSpPr>
          <p:cNvPr id="15" name="TextBox 14"/>
          <p:cNvSpPr txBox="1"/>
          <p:nvPr/>
        </p:nvSpPr>
        <p:spPr>
          <a:xfrm>
            <a:off x="2710628" y="4553039"/>
            <a:ext cx="6172662" cy="369332"/>
          </a:xfrm>
          <a:prstGeom prst="rect">
            <a:avLst/>
          </a:prstGeom>
          <a:solidFill>
            <a:schemeClr val="bg1"/>
          </a:solidFill>
          <a:ln w="28575">
            <a:solidFill>
              <a:schemeClr val="accent1"/>
            </a:solidFill>
          </a:ln>
        </p:spPr>
        <p:txBody>
          <a:bodyPr wrap="square" rtlCol="0">
            <a:spAutoFit/>
          </a:bodyPr>
          <a:lstStyle/>
          <a:p>
            <a:r>
              <a:rPr lang="en-GB" smtClean="0"/>
              <a:t>“… gliding as quick as a rat …”</a:t>
            </a:r>
            <a:endParaRPr lang="en-GB" dirty="0"/>
          </a:p>
        </p:txBody>
      </p:sp>
      <p:sp>
        <p:nvSpPr>
          <p:cNvPr id="16" name="Rectangle 15"/>
          <p:cNvSpPr/>
          <p:nvPr/>
        </p:nvSpPr>
        <p:spPr>
          <a:xfrm>
            <a:off x="338723" y="16883"/>
            <a:ext cx="8494010" cy="523220"/>
          </a:xfrm>
          <a:prstGeom prst="rect">
            <a:avLst/>
          </a:prstGeom>
          <a:noFill/>
        </p:spPr>
        <p:txBody>
          <a:bodyPr wrap="square" lIns="91440" tIns="45720" rIns="91440" bIns="45720">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adventure of Charles Augustus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Milverton</a:t>
            </a:r>
            <a:endParaRPr lang="en-US" sz="2800" b="1" cap="none" spc="0" dirty="0">
              <a:ln w="10541" cmpd="sng">
                <a:solidFill>
                  <a:schemeClr val="accent1">
                    <a:shade val="88000"/>
                    <a:satMod val="110000"/>
                  </a:schemeClr>
                </a:solidFill>
                <a:prstDash val="solid"/>
              </a:ln>
              <a:effectLst/>
            </a:endParaRPr>
          </a:p>
        </p:txBody>
      </p:sp>
      <p:sp>
        <p:nvSpPr>
          <p:cNvPr id="17" name="Rectangle 16"/>
          <p:cNvSpPr/>
          <p:nvPr/>
        </p:nvSpPr>
        <p:spPr>
          <a:xfrm rot="20491110">
            <a:off x="7179486" y="239899"/>
            <a:ext cx="1812163" cy="400110"/>
          </a:xfrm>
          <a:prstGeom prst="rect">
            <a:avLst/>
          </a:prstGeom>
          <a:noFill/>
        </p:spPr>
        <p:txBody>
          <a:bodyPr wrap="none" lIns="91440" tIns="45720" rIns="91440" bIns="45720">
            <a:spAutoFit/>
          </a:bodyPr>
          <a:lstStyle/>
          <a:p>
            <a:pPr algn="ct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Student copy</a:t>
            </a:r>
            <a:endParaRPr lang="en-US"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 name="TextBox 17"/>
          <p:cNvSpPr txBox="1"/>
          <p:nvPr/>
        </p:nvSpPr>
        <p:spPr>
          <a:xfrm>
            <a:off x="2680853" y="6175942"/>
            <a:ext cx="6172662" cy="369332"/>
          </a:xfrm>
          <a:prstGeom prst="rect">
            <a:avLst/>
          </a:prstGeom>
          <a:solidFill>
            <a:schemeClr val="bg1"/>
          </a:solidFill>
          <a:ln w="3175">
            <a:solidFill>
              <a:schemeClr val="accent1"/>
            </a:solidFill>
          </a:ln>
        </p:spPr>
        <p:txBody>
          <a:bodyPr wrap="square" rtlCol="0">
            <a:spAutoFit/>
          </a:bodyPr>
          <a:lstStyle/>
          <a:p>
            <a:r>
              <a:rPr lang="en-GB" dirty="0" smtClean="0"/>
              <a:t>“</a:t>
            </a:r>
            <a:r>
              <a:rPr lang="en-GB" dirty="0"/>
              <a:t> </a:t>
            </a:r>
            <a:r>
              <a:rPr lang="en-GB" smtClean="0"/>
              <a:t>…</a:t>
            </a:r>
            <a:r>
              <a:rPr lang="en-US"/>
              <a:t> </a:t>
            </a:r>
            <a:r>
              <a:rPr lang="en-GB" smtClean="0"/>
              <a:t>It is painful for me to discuss it</a:t>
            </a:r>
            <a:r>
              <a:rPr lang="en-US" smtClean="0"/>
              <a:t> </a:t>
            </a:r>
            <a:r>
              <a:rPr lang="en-US" dirty="0" smtClean="0"/>
              <a:t>…</a:t>
            </a:r>
            <a:r>
              <a:rPr lang="en-GB" dirty="0" smtClean="0"/>
              <a:t>”</a:t>
            </a:r>
            <a:endParaRPr lang="en-GB" dirty="0"/>
          </a:p>
        </p:txBody>
      </p:sp>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67914">
            <a:off x="598911" y="2458711"/>
            <a:ext cx="877567" cy="8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2728" y="5569477"/>
            <a:ext cx="805763" cy="604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2705013" y="5502306"/>
            <a:ext cx="6148502" cy="369332"/>
          </a:xfrm>
          <a:prstGeom prst="rect">
            <a:avLst/>
          </a:prstGeom>
          <a:solidFill>
            <a:schemeClr val="bg1"/>
          </a:solidFill>
          <a:ln w="3175">
            <a:solidFill>
              <a:schemeClr val="accent1"/>
            </a:solidFill>
          </a:ln>
        </p:spPr>
        <p:txBody>
          <a:bodyPr wrap="square" rtlCol="0">
            <a:spAutoFit/>
          </a:bodyPr>
          <a:lstStyle/>
          <a:p>
            <a:r>
              <a:rPr lang="en-GB" smtClean="0"/>
              <a:t>“Let us get down to business.”</a:t>
            </a:r>
            <a:endParaRPr lang="en-GB" dirty="0"/>
          </a:p>
        </p:txBody>
      </p:sp>
      <p:cxnSp>
        <p:nvCxnSpPr>
          <p:cNvPr id="4" name="Straight Connector 3"/>
          <p:cNvCxnSpPr/>
          <p:nvPr/>
        </p:nvCxnSpPr>
        <p:spPr>
          <a:xfrm>
            <a:off x="0" y="518160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591" y="149481"/>
            <a:ext cx="804103" cy="122214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9025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4953000" cy="369332"/>
          </a:xfrm>
          <a:prstGeom prst="rect">
            <a:avLst/>
          </a:prstGeom>
          <a:noFill/>
        </p:spPr>
        <p:txBody>
          <a:bodyPr wrap="square" rtlCol="0">
            <a:spAutoFit/>
          </a:bodyPr>
          <a:lstStyle/>
          <a:p>
            <a:r>
              <a:rPr lang="en-GB" dirty="0" smtClean="0"/>
              <a:t>Section 2: </a:t>
            </a:r>
            <a:r>
              <a:rPr lang="en-GB" b="1" dirty="0" smtClean="0"/>
              <a:t>First</a:t>
            </a:r>
            <a:r>
              <a:rPr lang="en-GB" dirty="0" smtClean="0"/>
              <a:t> villain:   </a:t>
            </a:r>
            <a:r>
              <a:rPr lang="en-GB" i="1" dirty="0" smtClean="0">
                <a:solidFill>
                  <a:srgbClr val="0000FF"/>
                </a:solidFill>
              </a:rPr>
              <a:t>name</a:t>
            </a:r>
            <a:r>
              <a:rPr lang="en-GB" i="1" dirty="0" smtClean="0"/>
              <a:t> and </a:t>
            </a:r>
            <a:r>
              <a:rPr lang="en-GB" i="1" dirty="0" smtClean="0">
                <a:solidFill>
                  <a:srgbClr val="0000FF"/>
                </a:solidFill>
              </a:rPr>
              <a:t>story</a:t>
            </a:r>
            <a:endParaRPr lang="en-GB" i="1" dirty="0">
              <a:solidFill>
                <a:srgbClr val="0000FF"/>
              </a:solidFill>
            </a:endParaRPr>
          </a:p>
        </p:txBody>
      </p:sp>
      <p:sp>
        <p:nvSpPr>
          <p:cNvPr id="6" name="TextBox 5"/>
          <p:cNvSpPr txBox="1"/>
          <p:nvPr/>
        </p:nvSpPr>
        <p:spPr>
          <a:xfrm>
            <a:off x="342900" y="1143000"/>
            <a:ext cx="8343900" cy="369332"/>
          </a:xfrm>
          <a:prstGeom prst="rect">
            <a:avLst/>
          </a:prstGeom>
          <a:noFill/>
          <a:ln>
            <a:solidFill>
              <a:schemeClr val="tx1"/>
            </a:solidFill>
          </a:ln>
        </p:spPr>
        <p:txBody>
          <a:bodyPr wrap="square" rtlCol="0">
            <a:spAutoFit/>
          </a:bodyPr>
          <a:lstStyle/>
          <a:p>
            <a:r>
              <a:rPr lang="en-GB" smtClean="0"/>
              <a:t>Key features:  his </a:t>
            </a:r>
            <a:r>
              <a:rPr lang="en-GB" smtClean="0">
                <a:solidFill>
                  <a:srgbClr val="0000FF"/>
                </a:solidFill>
              </a:rPr>
              <a:t>actions</a:t>
            </a:r>
            <a:r>
              <a:rPr lang="en-GB" smtClean="0"/>
              <a:t>, his </a:t>
            </a:r>
            <a:r>
              <a:rPr lang="en-GB" smtClean="0">
                <a:solidFill>
                  <a:srgbClr val="0000FF"/>
                </a:solidFill>
              </a:rPr>
              <a:t>scheme</a:t>
            </a:r>
            <a:r>
              <a:rPr lang="en-GB" smtClean="0"/>
              <a:t>, his way of </a:t>
            </a:r>
            <a:r>
              <a:rPr lang="en-GB" smtClean="0">
                <a:solidFill>
                  <a:srgbClr val="0000FF"/>
                </a:solidFill>
              </a:rPr>
              <a:t>speaking</a:t>
            </a:r>
            <a:r>
              <a:rPr lang="en-GB" smtClean="0"/>
              <a:t> or the </a:t>
            </a:r>
            <a:r>
              <a:rPr lang="en-GB" smtClean="0">
                <a:solidFill>
                  <a:srgbClr val="0000FF"/>
                </a:solidFill>
              </a:rPr>
              <a:t>way he is described</a:t>
            </a:r>
            <a:r>
              <a:rPr lang="en-GB" smtClean="0"/>
              <a:t>?</a:t>
            </a:r>
            <a:endParaRPr lang="en-GB"/>
          </a:p>
        </p:txBody>
      </p:sp>
      <p:sp>
        <p:nvSpPr>
          <p:cNvPr id="9" name="TextBox 8"/>
          <p:cNvSpPr txBox="1"/>
          <p:nvPr/>
        </p:nvSpPr>
        <p:spPr>
          <a:xfrm>
            <a:off x="336884" y="1600200"/>
            <a:ext cx="2787316" cy="4247317"/>
          </a:xfrm>
          <a:prstGeom prst="rect">
            <a:avLst/>
          </a:prstGeom>
          <a:noFill/>
          <a:ln>
            <a:solidFill>
              <a:schemeClr val="tx1"/>
            </a:solidFill>
          </a:ln>
        </p:spPr>
        <p:txBody>
          <a:bodyPr wrap="square" rtlCol="0">
            <a:spAutoFit/>
          </a:bodyPr>
          <a:lstStyle/>
          <a:p>
            <a:r>
              <a:rPr lang="en-GB" smtClean="0"/>
              <a:t>S</a:t>
            </a:r>
          </a:p>
          <a:p>
            <a:endParaRPr lang="en-GB" smtClean="0"/>
          </a:p>
          <a:p>
            <a:endParaRPr lang="en-GB"/>
          </a:p>
          <a:p>
            <a:r>
              <a:rPr lang="en-GB" b="1" smtClean="0"/>
              <a:t>Q</a:t>
            </a:r>
          </a:p>
          <a:p>
            <a:endParaRPr lang="en-GB" smtClean="0"/>
          </a:p>
          <a:p>
            <a:endParaRPr lang="en-GB"/>
          </a:p>
          <a:p>
            <a:r>
              <a:rPr lang="en-GB" smtClean="0"/>
              <a:t>U</a:t>
            </a:r>
          </a:p>
          <a:p>
            <a:endParaRPr lang="en-GB" smtClean="0"/>
          </a:p>
          <a:p>
            <a:endParaRPr lang="en-GB"/>
          </a:p>
          <a:p>
            <a:r>
              <a:rPr lang="en-GB" smtClean="0"/>
              <a:t>I</a:t>
            </a:r>
          </a:p>
          <a:p>
            <a:endParaRPr lang="en-GB" smtClean="0"/>
          </a:p>
          <a:p>
            <a:endParaRPr lang="en-GB"/>
          </a:p>
          <a:p>
            <a:r>
              <a:rPr lang="en-GB" smtClean="0"/>
              <a:t>D</a:t>
            </a:r>
          </a:p>
          <a:p>
            <a:endParaRPr lang="en-GB"/>
          </a:p>
          <a:p>
            <a:endParaRPr lang="en-GB"/>
          </a:p>
        </p:txBody>
      </p:sp>
      <p:sp>
        <p:nvSpPr>
          <p:cNvPr id="10" name="TextBox 9"/>
          <p:cNvSpPr txBox="1"/>
          <p:nvPr/>
        </p:nvSpPr>
        <p:spPr>
          <a:xfrm>
            <a:off x="336884" y="685800"/>
            <a:ext cx="8349916" cy="381000"/>
          </a:xfrm>
          <a:prstGeom prst="rect">
            <a:avLst/>
          </a:prstGeom>
          <a:noFill/>
          <a:ln>
            <a:solidFill>
              <a:schemeClr val="tx1"/>
            </a:solidFill>
          </a:ln>
        </p:spPr>
        <p:txBody>
          <a:bodyPr wrap="square" rtlCol="0">
            <a:spAutoFit/>
          </a:bodyPr>
          <a:lstStyle/>
          <a:p>
            <a:r>
              <a:rPr lang="en-GB" smtClean="0">
                <a:solidFill>
                  <a:srgbClr val="0000FF"/>
                </a:solidFill>
              </a:rPr>
              <a:t>Family </a:t>
            </a:r>
            <a:r>
              <a:rPr lang="en-GB" smtClean="0"/>
              <a:t>background,   past</a:t>
            </a:r>
            <a:r>
              <a:rPr lang="en-GB" smtClean="0">
                <a:solidFill>
                  <a:srgbClr val="0000FF"/>
                </a:solidFill>
              </a:rPr>
              <a:t> career</a:t>
            </a:r>
            <a:r>
              <a:rPr lang="en-GB" smtClean="0"/>
              <a:t>,   </a:t>
            </a:r>
            <a:r>
              <a:rPr lang="en-GB" smtClean="0">
                <a:solidFill>
                  <a:srgbClr val="0000FF"/>
                </a:solidFill>
              </a:rPr>
              <a:t>criminal </a:t>
            </a:r>
            <a:r>
              <a:rPr lang="en-GB" smtClean="0"/>
              <a:t>activity</a:t>
            </a:r>
            <a:endParaRPr lang="en-GB"/>
          </a:p>
        </p:txBody>
      </p:sp>
      <p:sp>
        <p:nvSpPr>
          <p:cNvPr id="15" name="TextBox 14"/>
          <p:cNvSpPr txBox="1"/>
          <p:nvPr/>
        </p:nvSpPr>
        <p:spPr>
          <a:xfrm>
            <a:off x="3261360" y="1600199"/>
            <a:ext cx="2787316" cy="4247317"/>
          </a:xfrm>
          <a:prstGeom prst="rect">
            <a:avLst/>
          </a:prstGeom>
          <a:noFill/>
          <a:ln>
            <a:solidFill>
              <a:schemeClr val="tx1"/>
            </a:solidFill>
          </a:ln>
        </p:spPr>
        <p:txBody>
          <a:bodyPr wrap="square" rtlCol="0">
            <a:spAutoFit/>
          </a:bodyPr>
          <a:lstStyle/>
          <a:p>
            <a:r>
              <a:rPr lang="en-GB" smtClean="0"/>
              <a:t>S</a:t>
            </a:r>
          </a:p>
          <a:p>
            <a:endParaRPr lang="en-GB" smtClean="0"/>
          </a:p>
          <a:p>
            <a:endParaRPr lang="en-GB"/>
          </a:p>
          <a:p>
            <a:r>
              <a:rPr lang="en-GB" b="1" smtClean="0"/>
              <a:t>Q</a:t>
            </a:r>
          </a:p>
          <a:p>
            <a:endParaRPr lang="en-GB" smtClean="0"/>
          </a:p>
          <a:p>
            <a:endParaRPr lang="en-GB"/>
          </a:p>
          <a:p>
            <a:r>
              <a:rPr lang="en-GB" smtClean="0"/>
              <a:t>U</a:t>
            </a:r>
          </a:p>
          <a:p>
            <a:endParaRPr lang="en-GB" smtClean="0"/>
          </a:p>
          <a:p>
            <a:endParaRPr lang="en-GB"/>
          </a:p>
          <a:p>
            <a:r>
              <a:rPr lang="en-GB" smtClean="0"/>
              <a:t>I</a:t>
            </a:r>
          </a:p>
          <a:p>
            <a:endParaRPr lang="en-GB" smtClean="0"/>
          </a:p>
          <a:p>
            <a:endParaRPr lang="en-GB"/>
          </a:p>
          <a:p>
            <a:r>
              <a:rPr lang="en-GB" smtClean="0"/>
              <a:t>D</a:t>
            </a:r>
          </a:p>
          <a:p>
            <a:endParaRPr lang="en-GB"/>
          </a:p>
          <a:p>
            <a:endParaRPr lang="en-GB"/>
          </a:p>
        </p:txBody>
      </p:sp>
      <p:sp>
        <p:nvSpPr>
          <p:cNvPr id="16" name="TextBox 15"/>
          <p:cNvSpPr txBox="1"/>
          <p:nvPr/>
        </p:nvSpPr>
        <p:spPr>
          <a:xfrm>
            <a:off x="6128084" y="1600200"/>
            <a:ext cx="2787316" cy="4247317"/>
          </a:xfrm>
          <a:prstGeom prst="rect">
            <a:avLst/>
          </a:prstGeom>
          <a:noFill/>
          <a:ln>
            <a:solidFill>
              <a:schemeClr val="tx1"/>
            </a:solidFill>
          </a:ln>
        </p:spPr>
        <p:txBody>
          <a:bodyPr wrap="square" rtlCol="0">
            <a:spAutoFit/>
          </a:bodyPr>
          <a:lstStyle/>
          <a:p>
            <a:r>
              <a:rPr lang="en-GB" smtClean="0"/>
              <a:t>S</a:t>
            </a:r>
          </a:p>
          <a:p>
            <a:endParaRPr lang="en-GB" smtClean="0"/>
          </a:p>
          <a:p>
            <a:endParaRPr lang="en-GB"/>
          </a:p>
          <a:p>
            <a:r>
              <a:rPr lang="en-GB" b="1" smtClean="0"/>
              <a:t>Q</a:t>
            </a:r>
          </a:p>
          <a:p>
            <a:endParaRPr lang="en-GB" smtClean="0"/>
          </a:p>
          <a:p>
            <a:endParaRPr lang="en-GB"/>
          </a:p>
          <a:p>
            <a:r>
              <a:rPr lang="en-GB" smtClean="0"/>
              <a:t>U</a:t>
            </a:r>
          </a:p>
          <a:p>
            <a:endParaRPr lang="en-GB" smtClean="0"/>
          </a:p>
          <a:p>
            <a:endParaRPr lang="en-GB"/>
          </a:p>
          <a:p>
            <a:r>
              <a:rPr lang="en-GB" smtClean="0"/>
              <a:t>I</a:t>
            </a:r>
          </a:p>
          <a:p>
            <a:endParaRPr lang="en-GB" smtClean="0"/>
          </a:p>
          <a:p>
            <a:endParaRPr lang="en-GB"/>
          </a:p>
          <a:p>
            <a:r>
              <a:rPr lang="en-GB" smtClean="0"/>
              <a:t>D</a:t>
            </a:r>
          </a:p>
          <a:p>
            <a:endParaRPr lang="en-GB"/>
          </a:p>
          <a:p>
            <a:endParaRPr lang="en-GB"/>
          </a:p>
        </p:txBody>
      </p:sp>
      <p:sp>
        <p:nvSpPr>
          <p:cNvPr id="17" name="TextBox 16"/>
          <p:cNvSpPr txBox="1"/>
          <p:nvPr/>
        </p:nvSpPr>
        <p:spPr>
          <a:xfrm>
            <a:off x="330467" y="6019800"/>
            <a:ext cx="8343900" cy="369332"/>
          </a:xfrm>
          <a:prstGeom prst="rect">
            <a:avLst/>
          </a:prstGeom>
          <a:noFill/>
          <a:ln>
            <a:solidFill>
              <a:schemeClr val="tx1"/>
            </a:solidFill>
          </a:ln>
        </p:spPr>
        <p:txBody>
          <a:bodyPr wrap="square" rtlCol="0">
            <a:spAutoFit/>
          </a:bodyPr>
          <a:lstStyle/>
          <a:p>
            <a:r>
              <a:rPr lang="en-GB" smtClean="0"/>
              <a:t>What is most effective about the way </a:t>
            </a:r>
            <a:r>
              <a:rPr lang="en-GB" b="1" smtClean="0"/>
              <a:t>Conan Doyle </a:t>
            </a:r>
            <a:r>
              <a:rPr lang="en-GB" smtClean="0"/>
              <a:t>presents him as a </a:t>
            </a:r>
            <a:r>
              <a:rPr lang="en-GB" b="1" smtClean="0">
                <a:solidFill>
                  <a:srgbClr val="0000FF"/>
                </a:solidFill>
              </a:rPr>
              <a:t>villain</a:t>
            </a:r>
            <a:r>
              <a:rPr lang="en-GB" smtClean="0"/>
              <a:t>?</a:t>
            </a:r>
            <a:endParaRPr lang="en-GB"/>
          </a:p>
        </p:txBody>
      </p:sp>
    </p:spTree>
    <p:extLst>
      <p:ext uri="{BB962C8B-B14F-4D97-AF65-F5344CB8AC3E}">
        <p14:creationId xmlns:p14="http://schemas.microsoft.com/office/powerpoint/2010/main" val="12475393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2400" y="1"/>
            <a:ext cx="2362200" cy="6858000"/>
          </a:xfrm>
          <a:prstGeom prst="rect">
            <a:avLst/>
          </a:prstGeom>
          <a:solidFill>
            <a:schemeClr val="accent6">
              <a:lumMod val="60000"/>
              <a:lumOff val="4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4038600" y="2463865"/>
            <a:ext cx="2057400" cy="369332"/>
          </a:xfrm>
          <a:prstGeom prst="rect">
            <a:avLst/>
          </a:prstGeom>
          <a:solidFill>
            <a:schemeClr val="bg1"/>
          </a:solidFill>
          <a:ln>
            <a:solidFill>
              <a:schemeClr val="accent1"/>
            </a:solidFill>
          </a:ln>
        </p:spPr>
        <p:txBody>
          <a:bodyPr wrap="square" rtlCol="0">
            <a:spAutoFit/>
          </a:bodyPr>
          <a:lstStyle/>
          <a:p>
            <a:r>
              <a:rPr lang="en-GB" smtClean="0"/>
              <a:t>Embed</a:t>
            </a:r>
          </a:p>
        </p:txBody>
      </p:sp>
      <p:sp>
        <p:nvSpPr>
          <p:cNvPr id="26" name="Rectangle 25"/>
          <p:cNvSpPr/>
          <p:nvPr/>
        </p:nvSpPr>
        <p:spPr>
          <a:xfrm>
            <a:off x="6324600" y="1"/>
            <a:ext cx="2819400" cy="6857999"/>
          </a:xfrm>
          <a:prstGeom prst="rect">
            <a:avLst/>
          </a:prstGeom>
          <a:solidFill>
            <a:schemeClr val="tx2">
              <a:lumMod val="20000"/>
              <a:lumOff val="8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7000" contrast="19000"/>
                    </a14:imgEffect>
                  </a14:imgLayer>
                </a14:imgProps>
              </a:ext>
              <a:ext uri="{28A0092B-C50C-407E-A947-70E740481C1C}">
                <a14:useLocalDpi xmlns:a14="http://schemas.microsoft.com/office/drawing/2010/main" val="0"/>
              </a:ext>
            </a:extLst>
          </a:blip>
          <a:srcRect t="4606" b="3094"/>
          <a:stretch/>
        </p:blipFill>
        <p:spPr bwMode="auto">
          <a:xfrm>
            <a:off x="265032" y="50608"/>
            <a:ext cx="801767" cy="1044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42399" y="1351601"/>
            <a:ext cx="1219200" cy="523220"/>
          </a:xfrm>
          <a:prstGeom prst="rect">
            <a:avLst/>
          </a:prstGeom>
          <a:noFill/>
        </p:spPr>
        <p:txBody>
          <a:bodyPr wrap="square" rtlCol="0">
            <a:spAutoFit/>
          </a:bodyPr>
          <a:lstStyle/>
          <a:p>
            <a:r>
              <a:rPr lang="en-GB" sz="2800" b="1"/>
              <a:t>t</a:t>
            </a:r>
            <a:r>
              <a:rPr lang="en-GB" sz="2800" b="1" smtClean="0"/>
              <a:t>ate</a:t>
            </a:r>
            <a:r>
              <a:rPr lang="en-GB" sz="2800" smtClean="0"/>
              <a:t> </a:t>
            </a:r>
            <a:endParaRPr lang="en-GB" sz="2800"/>
          </a:p>
        </p:txBody>
      </p:sp>
      <p:sp>
        <p:nvSpPr>
          <p:cNvPr id="11" name="TextBox 10"/>
          <p:cNvSpPr txBox="1"/>
          <p:nvPr/>
        </p:nvSpPr>
        <p:spPr>
          <a:xfrm>
            <a:off x="642399" y="2448580"/>
            <a:ext cx="1219200" cy="523220"/>
          </a:xfrm>
          <a:prstGeom prst="rect">
            <a:avLst/>
          </a:prstGeom>
          <a:noFill/>
        </p:spPr>
        <p:txBody>
          <a:bodyPr wrap="square" rtlCol="0">
            <a:spAutoFit/>
          </a:bodyPr>
          <a:lstStyle/>
          <a:p>
            <a:r>
              <a:rPr lang="en-GB" sz="2800" b="1" smtClean="0">
                <a:solidFill>
                  <a:srgbClr val="0000FF"/>
                </a:solidFill>
              </a:rPr>
              <a:t>uote</a:t>
            </a:r>
            <a:endParaRPr lang="en-GB" sz="2800" b="1">
              <a:solidFill>
                <a:srgbClr val="0000FF"/>
              </a:solidFill>
            </a:endParaRPr>
          </a:p>
        </p:txBody>
      </p:sp>
      <p:sp>
        <p:nvSpPr>
          <p:cNvPr id="12" name="TextBox 11"/>
          <p:cNvSpPr txBox="1"/>
          <p:nvPr/>
        </p:nvSpPr>
        <p:spPr>
          <a:xfrm>
            <a:off x="642399" y="3612676"/>
            <a:ext cx="1219200" cy="523220"/>
          </a:xfrm>
          <a:prstGeom prst="rect">
            <a:avLst/>
          </a:prstGeom>
          <a:noFill/>
        </p:spPr>
        <p:txBody>
          <a:bodyPr wrap="square" rtlCol="0">
            <a:spAutoFit/>
          </a:bodyPr>
          <a:lstStyle/>
          <a:p>
            <a:r>
              <a:rPr lang="en-GB" sz="2800" b="1" smtClean="0"/>
              <a:t>npick</a:t>
            </a:r>
            <a:endParaRPr lang="en-GB" sz="2800" b="1"/>
          </a:p>
        </p:txBody>
      </p:sp>
      <p:sp>
        <p:nvSpPr>
          <p:cNvPr id="14" name="TextBox 13"/>
          <p:cNvSpPr txBox="1"/>
          <p:nvPr/>
        </p:nvSpPr>
        <p:spPr>
          <a:xfrm>
            <a:off x="642399" y="4755575"/>
            <a:ext cx="1219200" cy="523220"/>
          </a:xfrm>
          <a:prstGeom prst="rect">
            <a:avLst/>
          </a:prstGeom>
          <a:noFill/>
        </p:spPr>
        <p:txBody>
          <a:bodyPr wrap="square" rtlCol="0">
            <a:spAutoFit/>
          </a:bodyPr>
          <a:lstStyle/>
          <a:p>
            <a:r>
              <a:rPr lang="en-GB" sz="2800" b="1"/>
              <a:t>m</a:t>
            </a:r>
            <a:r>
              <a:rPr lang="en-GB" sz="2800" b="1" smtClean="0"/>
              <a:t>pact</a:t>
            </a:r>
            <a:r>
              <a:rPr lang="en-GB" sz="2800" smtClean="0"/>
              <a:t> </a:t>
            </a:r>
            <a:endParaRPr lang="en-GB" sz="2800"/>
          </a:p>
        </p:txBody>
      </p:sp>
      <p:sp>
        <p:nvSpPr>
          <p:cNvPr id="15" name="TextBox 14"/>
          <p:cNvSpPr txBox="1"/>
          <p:nvPr/>
        </p:nvSpPr>
        <p:spPr>
          <a:xfrm>
            <a:off x="642399" y="5868650"/>
            <a:ext cx="1219200" cy="523220"/>
          </a:xfrm>
          <a:prstGeom prst="rect">
            <a:avLst/>
          </a:prstGeom>
          <a:noFill/>
        </p:spPr>
        <p:txBody>
          <a:bodyPr wrap="square" rtlCol="0">
            <a:spAutoFit/>
          </a:bodyPr>
          <a:lstStyle/>
          <a:p>
            <a:r>
              <a:rPr lang="en-GB" sz="2800" b="1" smtClean="0"/>
              <a:t>eeper</a:t>
            </a:r>
            <a:endParaRPr lang="en-GB" sz="2800" b="1"/>
          </a:p>
        </p:txBody>
      </p:sp>
      <p:sp>
        <p:nvSpPr>
          <p:cNvPr id="16" name="TextBox 15"/>
          <p:cNvSpPr txBox="1"/>
          <p:nvPr/>
        </p:nvSpPr>
        <p:spPr>
          <a:xfrm>
            <a:off x="1872201" y="3604074"/>
            <a:ext cx="1905000" cy="369332"/>
          </a:xfrm>
          <a:prstGeom prst="rect">
            <a:avLst/>
          </a:prstGeom>
          <a:solidFill>
            <a:schemeClr val="bg1"/>
          </a:solidFill>
          <a:ln>
            <a:solidFill>
              <a:schemeClr val="accent1"/>
            </a:solidFill>
          </a:ln>
        </p:spPr>
        <p:txBody>
          <a:bodyPr wrap="square" rtlCol="0">
            <a:spAutoFit/>
          </a:bodyPr>
          <a:lstStyle/>
          <a:p>
            <a:r>
              <a:rPr lang="en-GB" smtClean="0"/>
              <a:t>Explain technique</a:t>
            </a:r>
          </a:p>
        </p:txBody>
      </p:sp>
      <p:pic>
        <p:nvPicPr>
          <p:cNvPr id="1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3201" y="2417811"/>
            <a:ext cx="1295400" cy="461441"/>
          </a:xfrm>
          <a:prstGeom prst="rect">
            <a:avLst/>
          </a:prstGeom>
          <a:solidFill>
            <a:schemeClr val="bg1"/>
          </a:solidFill>
          <a:ln>
            <a:noFill/>
          </a:ln>
          <a:effectLst/>
          <a:extLst/>
        </p:spPr>
      </p:pic>
      <p:sp>
        <p:nvSpPr>
          <p:cNvPr id="19" name="TextBox 18"/>
          <p:cNvSpPr txBox="1"/>
          <p:nvPr/>
        </p:nvSpPr>
        <p:spPr>
          <a:xfrm>
            <a:off x="1752600" y="5945594"/>
            <a:ext cx="2100801" cy="646331"/>
          </a:xfrm>
          <a:prstGeom prst="rect">
            <a:avLst/>
          </a:prstGeom>
          <a:solidFill>
            <a:schemeClr val="bg1"/>
          </a:solidFill>
          <a:ln>
            <a:solidFill>
              <a:schemeClr val="accent1"/>
            </a:solidFill>
          </a:ln>
        </p:spPr>
        <p:txBody>
          <a:bodyPr wrap="square" rtlCol="0">
            <a:spAutoFit/>
          </a:bodyPr>
          <a:lstStyle/>
          <a:p>
            <a:r>
              <a:rPr lang="en-GB" smtClean="0"/>
              <a:t>Explore ideas of criminal intelligence</a:t>
            </a:r>
          </a:p>
        </p:txBody>
      </p:sp>
      <p:sp>
        <p:nvSpPr>
          <p:cNvPr id="20" name="Rectangle 19"/>
          <p:cNvSpPr/>
          <p:nvPr/>
        </p:nvSpPr>
        <p:spPr>
          <a:xfrm>
            <a:off x="185199" y="1143000"/>
            <a:ext cx="511680" cy="923330"/>
          </a:xfrm>
          <a:prstGeom prst="rect">
            <a:avLst/>
          </a:prstGeom>
          <a:noFill/>
        </p:spPr>
        <p:txBody>
          <a:bodyPr wrap="none" lIns="91440" tIns="45720" rIns="91440" bIns="45720">
            <a:spAutoFit/>
          </a:bodyPr>
          <a:lstStyle/>
          <a:p>
            <a:pPr algn="r"/>
            <a:r>
              <a:rPr lang="en-US" sz="5400" b="1">
                <a:ln w="10541" cmpd="sng">
                  <a:solidFill>
                    <a:schemeClr val="accent1">
                      <a:shade val="88000"/>
                      <a:satMod val="110000"/>
                    </a:schemeClr>
                  </a:solidFill>
                  <a:prstDash val="solid"/>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rPr>
              <a:t>S</a:t>
            </a:r>
            <a:endParaRPr lang="en-US" sz="5400" b="1" cap="none" spc="0">
              <a:ln w="10541" cmpd="sng">
                <a:solidFill>
                  <a:schemeClr val="accent1">
                    <a:shade val="88000"/>
                    <a:satMod val="110000"/>
                  </a:schemeClr>
                </a:solidFill>
                <a:prstDash val="solid"/>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endParaRPr>
          </a:p>
        </p:txBody>
      </p:sp>
      <p:sp>
        <p:nvSpPr>
          <p:cNvPr id="21" name="Rectangle 20"/>
          <p:cNvSpPr/>
          <p:nvPr/>
        </p:nvSpPr>
        <p:spPr>
          <a:xfrm>
            <a:off x="76200" y="2288406"/>
            <a:ext cx="659156" cy="923330"/>
          </a:xfrm>
          <a:prstGeom prst="rect">
            <a:avLst/>
          </a:prstGeom>
          <a:noFill/>
        </p:spPr>
        <p:txBody>
          <a:bodyPr wrap="none" lIns="91440" tIns="45720" rIns="91440" bIns="45720">
            <a:spAutoFit/>
          </a:bodyPr>
          <a:lstStyle/>
          <a:p>
            <a:pPr algn="r"/>
            <a:r>
              <a:rPr lang="en-US" sz="5400" b="1" smtClean="0">
                <a:ln w="10541" cmpd="sng">
                  <a:solidFill>
                    <a:schemeClr val="accent1">
                      <a:shade val="88000"/>
                      <a:satMod val="110000"/>
                    </a:schemeClr>
                  </a:solidFill>
                  <a:prstDash val="solid"/>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rPr>
              <a:t>Q</a:t>
            </a:r>
            <a:endParaRPr lang="en-US" sz="5400" b="1" cap="none" spc="0">
              <a:ln w="10541" cmpd="sng">
                <a:solidFill>
                  <a:schemeClr val="accent1">
                    <a:shade val="88000"/>
                    <a:satMod val="110000"/>
                  </a:schemeClr>
                </a:solidFill>
                <a:prstDash val="solid"/>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endParaRPr>
          </a:p>
        </p:txBody>
      </p:sp>
      <p:sp>
        <p:nvSpPr>
          <p:cNvPr id="22" name="Rectangle 21"/>
          <p:cNvSpPr/>
          <p:nvPr/>
        </p:nvSpPr>
        <p:spPr>
          <a:xfrm>
            <a:off x="87421" y="3390044"/>
            <a:ext cx="636713" cy="923330"/>
          </a:xfrm>
          <a:prstGeom prst="rect">
            <a:avLst/>
          </a:prstGeom>
          <a:noFill/>
        </p:spPr>
        <p:txBody>
          <a:bodyPr wrap="none" lIns="91440" tIns="45720" rIns="91440" bIns="45720">
            <a:spAutoFit/>
          </a:bodyPr>
          <a:lstStyle/>
          <a:p>
            <a:pPr algn="r"/>
            <a:r>
              <a:rPr lang="en-US" sz="5400" b="1" smtClean="0">
                <a:ln w="10541" cmpd="sng">
                  <a:solidFill>
                    <a:schemeClr val="accent1">
                      <a:shade val="88000"/>
                      <a:satMod val="110000"/>
                    </a:schemeClr>
                  </a:solidFill>
                  <a:prstDash val="solid"/>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rPr>
              <a:t>U</a:t>
            </a:r>
            <a:endParaRPr lang="en-US" sz="5400" b="1" cap="none" spc="0">
              <a:ln w="10541" cmpd="sng">
                <a:solidFill>
                  <a:schemeClr val="accent1">
                    <a:shade val="88000"/>
                    <a:satMod val="110000"/>
                  </a:schemeClr>
                </a:solidFill>
                <a:prstDash val="solid"/>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endParaRPr>
          </a:p>
        </p:txBody>
      </p:sp>
      <p:sp>
        <p:nvSpPr>
          <p:cNvPr id="23" name="Rectangle 22"/>
          <p:cNvSpPr/>
          <p:nvPr/>
        </p:nvSpPr>
        <p:spPr>
          <a:xfrm>
            <a:off x="121167" y="5629870"/>
            <a:ext cx="620684" cy="923330"/>
          </a:xfrm>
          <a:prstGeom prst="rect">
            <a:avLst/>
          </a:prstGeom>
          <a:noFill/>
        </p:spPr>
        <p:txBody>
          <a:bodyPr wrap="none" lIns="91440" tIns="45720" rIns="91440" bIns="45720">
            <a:spAutoFit/>
          </a:bodyPr>
          <a:lstStyle/>
          <a:p>
            <a:pPr algn="r"/>
            <a:r>
              <a:rPr lang="en-US" sz="5400" b="1" smtClean="0">
                <a:ln w="10541" cmpd="sng">
                  <a:solidFill>
                    <a:schemeClr val="accent1">
                      <a:shade val="88000"/>
                      <a:satMod val="110000"/>
                    </a:schemeClr>
                  </a:solidFill>
                  <a:prstDash val="solid"/>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rPr>
              <a:t>D</a:t>
            </a:r>
            <a:endParaRPr lang="en-US" sz="5400" b="1" cap="none" spc="0">
              <a:ln w="10541" cmpd="sng">
                <a:solidFill>
                  <a:schemeClr val="accent1">
                    <a:shade val="88000"/>
                    <a:satMod val="110000"/>
                  </a:schemeClr>
                </a:solidFill>
                <a:prstDash val="solid"/>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endParaRPr>
          </a:p>
        </p:txBody>
      </p:sp>
      <p:sp>
        <p:nvSpPr>
          <p:cNvPr id="24" name="Rectangle 23"/>
          <p:cNvSpPr/>
          <p:nvPr/>
        </p:nvSpPr>
        <p:spPr>
          <a:xfrm>
            <a:off x="238148" y="4522965"/>
            <a:ext cx="369012" cy="923330"/>
          </a:xfrm>
          <a:prstGeom prst="rect">
            <a:avLst/>
          </a:prstGeom>
          <a:noFill/>
        </p:spPr>
        <p:txBody>
          <a:bodyPr wrap="none" lIns="91440" tIns="45720" rIns="91440" bIns="45720">
            <a:spAutoFit/>
          </a:bodyPr>
          <a:lstStyle/>
          <a:p>
            <a:pPr algn="r"/>
            <a:r>
              <a:rPr lang="en-US" sz="5400" b="1" smtClean="0">
                <a:ln w="10541" cmpd="sng">
                  <a:solidFill>
                    <a:schemeClr val="accent1">
                      <a:shade val="88000"/>
                      <a:satMod val="110000"/>
                    </a:schemeClr>
                  </a:solidFill>
                  <a:prstDash val="solid"/>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rPr>
              <a:t>I</a:t>
            </a:r>
            <a:endParaRPr lang="en-US" sz="5400" b="1" cap="none" spc="0">
              <a:ln w="10541" cmpd="sng">
                <a:solidFill>
                  <a:schemeClr val="accent1">
                    <a:shade val="88000"/>
                    <a:satMod val="110000"/>
                  </a:schemeClr>
                </a:solidFill>
                <a:prstDash val="solid"/>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a:endParaRPr>
          </a:p>
        </p:txBody>
      </p:sp>
      <p:sp>
        <p:nvSpPr>
          <p:cNvPr id="3" name="TextBox 2"/>
          <p:cNvSpPr txBox="1"/>
          <p:nvPr/>
        </p:nvSpPr>
        <p:spPr>
          <a:xfrm>
            <a:off x="1981200" y="0"/>
            <a:ext cx="5334000" cy="584775"/>
          </a:xfrm>
          <a:prstGeom prst="rect">
            <a:avLst/>
          </a:prstGeom>
          <a:noFill/>
        </p:spPr>
        <p:txBody>
          <a:bodyPr wrap="square" rtlCol="0">
            <a:spAutoFit/>
          </a:bodyPr>
          <a:lstStyle/>
          <a:p>
            <a:r>
              <a:rPr lang="en-GB" sz="3200" smtClean="0"/>
              <a:t>Pushing for </a:t>
            </a:r>
            <a:r>
              <a:rPr lang="en-GB" sz="3200" b="1" smtClean="0"/>
              <a:t>Top</a:t>
            </a:r>
            <a:r>
              <a:rPr lang="en-GB" sz="3200" smtClean="0"/>
              <a:t> Grades</a:t>
            </a:r>
            <a:endParaRPr lang="en-GB" sz="3200"/>
          </a:p>
        </p:txBody>
      </p:sp>
      <p:sp>
        <p:nvSpPr>
          <p:cNvPr id="25" name="Rectangle 24"/>
          <p:cNvSpPr/>
          <p:nvPr/>
        </p:nvSpPr>
        <p:spPr>
          <a:xfrm rot="20491110">
            <a:off x="7727878" y="323075"/>
            <a:ext cx="1324978" cy="307777"/>
          </a:xfrm>
          <a:prstGeom prst="rect">
            <a:avLst/>
          </a:prstGeom>
          <a:noFill/>
        </p:spPr>
        <p:txBody>
          <a:bodyPr wrap="none" lIns="91440" tIns="45720" rIns="91440" bIns="45720">
            <a:spAutoFit/>
          </a:bodyPr>
          <a:lstStyle/>
          <a:p>
            <a:pPr algn="ctr"/>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Student copy</a:t>
            </a:r>
            <a:endParaRPr lang="en-US" sz="1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2" name="TextBox 31"/>
          <p:cNvSpPr txBox="1"/>
          <p:nvPr/>
        </p:nvSpPr>
        <p:spPr>
          <a:xfrm>
            <a:off x="1853918" y="1534502"/>
            <a:ext cx="1923283" cy="369332"/>
          </a:xfrm>
          <a:prstGeom prst="rect">
            <a:avLst/>
          </a:prstGeom>
          <a:solidFill>
            <a:schemeClr val="bg1"/>
          </a:solidFill>
          <a:ln>
            <a:solidFill>
              <a:schemeClr val="accent1"/>
            </a:solidFill>
          </a:ln>
        </p:spPr>
        <p:txBody>
          <a:bodyPr wrap="square" rtlCol="0">
            <a:spAutoFit/>
          </a:bodyPr>
          <a:lstStyle/>
          <a:p>
            <a:r>
              <a:rPr lang="en-GB" smtClean="0"/>
              <a:t>Point in structure</a:t>
            </a:r>
          </a:p>
        </p:txBody>
      </p:sp>
      <p:sp>
        <p:nvSpPr>
          <p:cNvPr id="33" name="TextBox 32"/>
          <p:cNvSpPr txBox="1"/>
          <p:nvPr/>
        </p:nvSpPr>
        <p:spPr>
          <a:xfrm>
            <a:off x="4114800" y="1534502"/>
            <a:ext cx="2057400" cy="369332"/>
          </a:xfrm>
          <a:prstGeom prst="rect">
            <a:avLst/>
          </a:prstGeom>
          <a:solidFill>
            <a:schemeClr val="bg1"/>
          </a:solidFill>
          <a:ln>
            <a:solidFill>
              <a:schemeClr val="accent1"/>
            </a:solidFill>
          </a:ln>
        </p:spPr>
        <p:txBody>
          <a:bodyPr wrap="square" rtlCol="0">
            <a:spAutoFit/>
          </a:bodyPr>
          <a:lstStyle/>
          <a:p>
            <a:r>
              <a:rPr lang="en-GB" smtClean="0"/>
              <a:t>Unusual or not</a:t>
            </a:r>
          </a:p>
        </p:txBody>
      </p:sp>
      <p:sp>
        <p:nvSpPr>
          <p:cNvPr id="34" name="TextBox 33"/>
          <p:cNvSpPr txBox="1"/>
          <p:nvPr/>
        </p:nvSpPr>
        <p:spPr>
          <a:xfrm>
            <a:off x="6395156" y="1535668"/>
            <a:ext cx="2520244" cy="369332"/>
          </a:xfrm>
          <a:prstGeom prst="rect">
            <a:avLst/>
          </a:prstGeom>
          <a:solidFill>
            <a:schemeClr val="bg1"/>
          </a:solidFill>
          <a:ln>
            <a:solidFill>
              <a:schemeClr val="accent1"/>
            </a:solidFill>
          </a:ln>
        </p:spPr>
        <p:txBody>
          <a:bodyPr wrap="square" rtlCol="0">
            <a:spAutoFit/>
          </a:bodyPr>
          <a:lstStyle/>
          <a:p>
            <a:r>
              <a:rPr lang="en-GB" smtClean="0"/>
              <a:t>Unconventional or not</a:t>
            </a:r>
          </a:p>
        </p:txBody>
      </p:sp>
      <p:pic>
        <p:nvPicPr>
          <p:cNvPr id="3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424682"/>
            <a:ext cx="1295400" cy="461441"/>
          </a:xfrm>
          <a:prstGeom prst="rect">
            <a:avLst/>
          </a:prstGeom>
          <a:solidFill>
            <a:schemeClr val="bg1"/>
          </a:solidFill>
          <a:ln>
            <a:noFill/>
          </a:ln>
          <a:effectLst/>
          <a:extLst/>
        </p:spPr>
      </p:pic>
      <p:sp>
        <p:nvSpPr>
          <p:cNvPr id="37" name="TextBox 36"/>
          <p:cNvSpPr txBox="1"/>
          <p:nvPr/>
        </p:nvSpPr>
        <p:spPr>
          <a:xfrm>
            <a:off x="6395156" y="2470736"/>
            <a:ext cx="2057400" cy="369332"/>
          </a:xfrm>
          <a:prstGeom prst="rect">
            <a:avLst/>
          </a:prstGeom>
          <a:solidFill>
            <a:schemeClr val="bg1"/>
          </a:solidFill>
          <a:ln>
            <a:solidFill>
              <a:schemeClr val="accent1"/>
            </a:solidFill>
          </a:ln>
        </p:spPr>
        <p:txBody>
          <a:bodyPr wrap="square" rtlCol="0">
            <a:spAutoFit/>
          </a:bodyPr>
          <a:lstStyle/>
          <a:p>
            <a:r>
              <a:rPr lang="en-GB" smtClean="0"/>
              <a:t>Embed</a:t>
            </a:r>
          </a:p>
        </p:txBody>
      </p:sp>
      <p:pic>
        <p:nvPicPr>
          <p:cNvPr id="3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50224">
            <a:off x="7195311" y="2217859"/>
            <a:ext cx="1295400" cy="461441"/>
          </a:xfrm>
          <a:prstGeom prst="rect">
            <a:avLst/>
          </a:prstGeom>
          <a:solidFill>
            <a:schemeClr val="bg1"/>
          </a:solidFill>
          <a:ln>
            <a:noFill/>
          </a:ln>
          <a:effectLst/>
          <a:extLst/>
        </p:spPr>
      </p:pic>
      <p:pic>
        <p:nvPicPr>
          <p:cNvPr id="3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2424681"/>
            <a:ext cx="1295400" cy="461441"/>
          </a:xfrm>
          <a:prstGeom prst="rect">
            <a:avLst/>
          </a:prstGeom>
          <a:solidFill>
            <a:schemeClr val="bg1"/>
          </a:solidFill>
          <a:ln>
            <a:noFill/>
          </a:ln>
          <a:effectLst/>
          <a:extLst/>
        </p:spPr>
      </p:pic>
      <p:pic>
        <p:nvPicPr>
          <p:cNvPr id="4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70787">
            <a:off x="7748348" y="2743103"/>
            <a:ext cx="1295400" cy="461441"/>
          </a:xfrm>
          <a:prstGeom prst="rect">
            <a:avLst/>
          </a:prstGeom>
          <a:solidFill>
            <a:schemeClr val="bg1"/>
          </a:solidFill>
          <a:ln>
            <a:noFill/>
          </a:ln>
          <a:effectLst/>
          <a:extLst/>
        </p:spPr>
      </p:pic>
      <p:sp>
        <p:nvSpPr>
          <p:cNvPr id="41" name="TextBox 40"/>
          <p:cNvSpPr txBox="1"/>
          <p:nvPr/>
        </p:nvSpPr>
        <p:spPr>
          <a:xfrm>
            <a:off x="4114800" y="3604074"/>
            <a:ext cx="2057400" cy="369332"/>
          </a:xfrm>
          <a:prstGeom prst="rect">
            <a:avLst/>
          </a:prstGeom>
          <a:solidFill>
            <a:schemeClr val="bg1"/>
          </a:solidFill>
          <a:ln>
            <a:solidFill>
              <a:schemeClr val="accent1"/>
            </a:solidFill>
          </a:ln>
        </p:spPr>
        <p:txBody>
          <a:bodyPr wrap="square" rtlCol="0">
            <a:spAutoFit/>
          </a:bodyPr>
          <a:lstStyle/>
          <a:p>
            <a:r>
              <a:rPr lang="en-GB" smtClean="0"/>
              <a:t>Explain associations</a:t>
            </a:r>
          </a:p>
        </p:txBody>
      </p:sp>
      <p:sp>
        <p:nvSpPr>
          <p:cNvPr id="42" name="TextBox 41"/>
          <p:cNvSpPr txBox="1"/>
          <p:nvPr/>
        </p:nvSpPr>
        <p:spPr>
          <a:xfrm>
            <a:off x="6395156" y="3612676"/>
            <a:ext cx="2444044" cy="369332"/>
          </a:xfrm>
          <a:prstGeom prst="rect">
            <a:avLst/>
          </a:prstGeom>
          <a:solidFill>
            <a:schemeClr val="bg1"/>
          </a:solidFill>
          <a:ln>
            <a:solidFill>
              <a:schemeClr val="accent1"/>
            </a:solidFill>
          </a:ln>
        </p:spPr>
        <p:txBody>
          <a:bodyPr wrap="square" rtlCol="0">
            <a:spAutoFit/>
          </a:bodyPr>
          <a:lstStyle/>
          <a:p>
            <a:r>
              <a:rPr lang="en-GB" smtClean="0"/>
              <a:t>Explore connotations</a:t>
            </a:r>
          </a:p>
        </p:txBody>
      </p:sp>
      <p:sp>
        <p:nvSpPr>
          <p:cNvPr id="43" name="TextBox 42"/>
          <p:cNvSpPr txBox="1"/>
          <p:nvPr/>
        </p:nvSpPr>
        <p:spPr>
          <a:xfrm>
            <a:off x="1872201" y="4832519"/>
            <a:ext cx="1981200" cy="369332"/>
          </a:xfrm>
          <a:prstGeom prst="rect">
            <a:avLst/>
          </a:prstGeom>
          <a:solidFill>
            <a:schemeClr val="bg1"/>
          </a:solidFill>
          <a:ln>
            <a:solidFill>
              <a:schemeClr val="accent1"/>
            </a:solidFill>
          </a:ln>
        </p:spPr>
        <p:txBody>
          <a:bodyPr wrap="square" rtlCol="0">
            <a:spAutoFit/>
          </a:bodyPr>
          <a:lstStyle/>
          <a:p>
            <a:r>
              <a:rPr lang="en-GB" smtClean="0"/>
              <a:t>Comment on effect</a:t>
            </a:r>
          </a:p>
        </p:txBody>
      </p:sp>
      <p:sp>
        <p:nvSpPr>
          <p:cNvPr id="44" name="TextBox 43"/>
          <p:cNvSpPr txBox="1"/>
          <p:nvPr/>
        </p:nvSpPr>
        <p:spPr>
          <a:xfrm>
            <a:off x="4114800" y="4832519"/>
            <a:ext cx="1981200" cy="369332"/>
          </a:xfrm>
          <a:prstGeom prst="rect">
            <a:avLst/>
          </a:prstGeom>
          <a:solidFill>
            <a:schemeClr val="bg1"/>
          </a:solidFill>
          <a:ln>
            <a:solidFill>
              <a:schemeClr val="accent1"/>
            </a:solidFill>
          </a:ln>
        </p:spPr>
        <p:txBody>
          <a:bodyPr wrap="square" rtlCol="0">
            <a:spAutoFit/>
          </a:bodyPr>
          <a:lstStyle/>
          <a:p>
            <a:r>
              <a:rPr lang="en-GB" smtClean="0"/>
              <a:t>Effect: </a:t>
            </a:r>
            <a:r>
              <a:rPr lang="en-GB" i="1" smtClean="0"/>
              <a:t>then</a:t>
            </a:r>
            <a:r>
              <a:rPr lang="en-GB" smtClean="0"/>
              <a:t> v </a:t>
            </a:r>
            <a:r>
              <a:rPr lang="en-GB" i="1" smtClean="0"/>
              <a:t>now</a:t>
            </a:r>
          </a:p>
        </p:txBody>
      </p:sp>
      <p:sp>
        <p:nvSpPr>
          <p:cNvPr id="45" name="TextBox 44"/>
          <p:cNvSpPr txBox="1"/>
          <p:nvPr/>
        </p:nvSpPr>
        <p:spPr>
          <a:xfrm>
            <a:off x="6395156" y="4832519"/>
            <a:ext cx="2444044" cy="369332"/>
          </a:xfrm>
          <a:prstGeom prst="rect">
            <a:avLst/>
          </a:prstGeom>
          <a:solidFill>
            <a:schemeClr val="bg1"/>
          </a:solidFill>
          <a:ln>
            <a:solidFill>
              <a:schemeClr val="accent1"/>
            </a:solidFill>
          </a:ln>
        </p:spPr>
        <p:txBody>
          <a:bodyPr wrap="square" rtlCol="0">
            <a:spAutoFit/>
          </a:bodyPr>
          <a:lstStyle/>
          <a:p>
            <a:r>
              <a:rPr lang="en-GB" smtClean="0"/>
              <a:t>Alt. int: </a:t>
            </a:r>
            <a:r>
              <a:rPr lang="en-GB" i="1" smtClean="0"/>
              <a:t>might</a:t>
            </a:r>
            <a:r>
              <a:rPr lang="en-GB" smtClean="0"/>
              <a:t> … </a:t>
            </a:r>
            <a:r>
              <a:rPr lang="en-GB" i="1" smtClean="0"/>
              <a:t>could</a:t>
            </a:r>
            <a:r>
              <a:rPr lang="en-GB" smtClean="0"/>
              <a:t> …</a:t>
            </a:r>
            <a:endParaRPr lang="en-GB" i="1" smtClean="0"/>
          </a:p>
        </p:txBody>
      </p:sp>
      <p:sp>
        <p:nvSpPr>
          <p:cNvPr id="46" name="TextBox 45"/>
          <p:cNvSpPr txBox="1"/>
          <p:nvPr/>
        </p:nvSpPr>
        <p:spPr>
          <a:xfrm>
            <a:off x="4038600" y="5945594"/>
            <a:ext cx="2242256" cy="646331"/>
          </a:xfrm>
          <a:prstGeom prst="rect">
            <a:avLst/>
          </a:prstGeom>
          <a:solidFill>
            <a:schemeClr val="bg1"/>
          </a:solidFill>
          <a:ln>
            <a:solidFill>
              <a:schemeClr val="accent1"/>
            </a:solidFill>
          </a:ln>
        </p:spPr>
        <p:txBody>
          <a:bodyPr wrap="square" rtlCol="0">
            <a:spAutoFit/>
          </a:bodyPr>
          <a:lstStyle/>
          <a:p>
            <a:r>
              <a:rPr lang="en-GB" smtClean="0"/>
              <a:t>Explore ideas of predator v food chain</a:t>
            </a:r>
          </a:p>
        </p:txBody>
      </p:sp>
      <p:sp>
        <p:nvSpPr>
          <p:cNvPr id="48" name="TextBox 47"/>
          <p:cNvSpPr txBox="1"/>
          <p:nvPr/>
        </p:nvSpPr>
        <p:spPr>
          <a:xfrm>
            <a:off x="6534150" y="5945594"/>
            <a:ext cx="2242256" cy="646331"/>
          </a:xfrm>
          <a:prstGeom prst="rect">
            <a:avLst/>
          </a:prstGeom>
          <a:solidFill>
            <a:schemeClr val="bg1"/>
          </a:solidFill>
          <a:ln>
            <a:solidFill>
              <a:schemeClr val="accent1"/>
            </a:solidFill>
          </a:ln>
        </p:spPr>
        <p:txBody>
          <a:bodyPr wrap="square" rtlCol="0">
            <a:spAutoFit/>
          </a:bodyPr>
          <a:lstStyle/>
          <a:p>
            <a:r>
              <a:rPr lang="en-GB" smtClean="0"/>
              <a:t>Explore similarities &amp; differences </a:t>
            </a:r>
            <a:r>
              <a:rPr lang="en-GB" sz="1100" smtClean="0"/>
              <a:t>(Holmes v villain)</a:t>
            </a:r>
          </a:p>
        </p:txBody>
      </p:sp>
      <p:sp>
        <p:nvSpPr>
          <p:cNvPr id="9" name="Rectangle 8"/>
          <p:cNvSpPr/>
          <p:nvPr/>
        </p:nvSpPr>
        <p:spPr>
          <a:xfrm>
            <a:off x="2548824" y="498967"/>
            <a:ext cx="551754" cy="923330"/>
          </a:xfrm>
          <a:prstGeom prst="rect">
            <a:avLst/>
          </a:prstGeom>
          <a:noFill/>
        </p:spPr>
        <p:txBody>
          <a:bodyPr wrap="none" lIns="91440" tIns="45720" rIns="91440" bIns="45720">
            <a:spAutoFit/>
          </a:bodyPr>
          <a:lstStyle/>
          <a:p>
            <a:pPr algn="ctr"/>
            <a:r>
              <a:rPr lang="en-US"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t>
            </a:r>
            <a:endParaRPr lang="en-US" sz="54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9" name="Rectangle 48"/>
          <p:cNvSpPr/>
          <p:nvPr/>
        </p:nvSpPr>
        <p:spPr>
          <a:xfrm>
            <a:off x="4873431" y="494493"/>
            <a:ext cx="572593" cy="923330"/>
          </a:xfrm>
          <a:prstGeom prst="rect">
            <a:avLst/>
          </a:prstGeom>
          <a:noFill/>
        </p:spPr>
        <p:txBody>
          <a:bodyPr wrap="none" lIns="91440" tIns="45720" rIns="91440" bIns="45720">
            <a:spAutoFit/>
          </a:bodyPr>
          <a:lstStyle/>
          <a:p>
            <a:pPr algn="ctr"/>
            <a:r>
              <a:rPr lang="en-US" sz="5400" b="1" smtClean="0">
                <a:ln w="10541" cmpd="sng">
                  <a:solidFill>
                    <a:schemeClr val="accent1">
                      <a:shade val="88000"/>
                      <a:satMod val="110000"/>
                    </a:schemeClr>
                  </a:solidFill>
                  <a:prstDash val="solid"/>
                </a:ln>
                <a:gradFill>
                  <a:gsLst>
                    <a:gs pos="0">
                      <a:srgbClr val="000000"/>
                    </a:gs>
                    <a:gs pos="0">
                      <a:srgbClr val="0A128C"/>
                    </a:gs>
                    <a:gs pos="70000">
                      <a:srgbClr val="181CC7"/>
                    </a:gs>
                    <a:gs pos="88000">
                      <a:srgbClr val="7005D4"/>
                    </a:gs>
                    <a:gs pos="100000">
                      <a:srgbClr val="8C3D91"/>
                    </a:gs>
                  </a:gsLst>
                  <a:lin ang="5400000" scaled="0"/>
                </a:gradFill>
              </a:rPr>
              <a:t>B</a:t>
            </a:r>
            <a:endParaRPr lang="en-US" sz="5400" b="1" cap="none" spc="0">
              <a:ln w="10541" cmpd="sng">
                <a:solidFill>
                  <a:schemeClr val="accent1">
                    <a:shade val="88000"/>
                    <a:satMod val="110000"/>
                  </a:schemeClr>
                </a:solidFill>
                <a:prstDash val="solid"/>
              </a:ln>
              <a:gradFill>
                <a:gsLst>
                  <a:gs pos="0">
                    <a:srgbClr val="000000"/>
                  </a:gs>
                  <a:gs pos="0">
                    <a:srgbClr val="0A128C"/>
                  </a:gs>
                  <a:gs pos="70000">
                    <a:srgbClr val="181CC7"/>
                  </a:gs>
                  <a:gs pos="88000">
                    <a:srgbClr val="7005D4"/>
                  </a:gs>
                  <a:gs pos="100000">
                    <a:srgbClr val="8C3D91"/>
                  </a:gs>
                </a:gsLst>
                <a:lin ang="5400000" scaled="0"/>
              </a:gradFill>
              <a:effectLst/>
            </a:endParaRPr>
          </a:p>
        </p:txBody>
      </p:sp>
      <p:sp>
        <p:nvSpPr>
          <p:cNvPr id="50" name="Rectangle 49"/>
          <p:cNvSpPr/>
          <p:nvPr/>
        </p:nvSpPr>
        <p:spPr>
          <a:xfrm>
            <a:off x="7137429" y="457200"/>
            <a:ext cx="604653" cy="923330"/>
          </a:xfrm>
          <a:prstGeom prst="rect">
            <a:avLst/>
          </a:prstGeom>
          <a:noFill/>
        </p:spPr>
        <p:txBody>
          <a:bodyPr wrap="none" lIns="91440" tIns="45720" rIns="91440" bIns="45720">
            <a:spAutoFit/>
          </a:bodyPr>
          <a:lstStyle/>
          <a:p>
            <a:pPr algn="ctr"/>
            <a:r>
              <a:rPr lang="en-US" sz="5400" b="1">
                <a:ln w="10541" cmpd="sng">
                  <a:solidFill>
                    <a:schemeClr val="tx1"/>
                  </a:solidFill>
                  <a:prstDash val="solid"/>
                </a:ln>
                <a:gradFill>
                  <a:gsLst>
                    <a:gs pos="0">
                      <a:srgbClr val="000000"/>
                    </a:gs>
                    <a:gs pos="0">
                      <a:srgbClr val="000040"/>
                    </a:gs>
                    <a:gs pos="0">
                      <a:srgbClr val="400040"/>
                    </a:gs>
                    <a:gs pos="75000">
                      <a:srgbClr val="8F0040"/>
                    </a:gs>
                    <a:gs pos="89999">
                      <a:srgbClr val="F27300"/>
                    </a:gs>
                    <a:gs pos="100000">
                      <a:srgbClr val="FFBF00"/>
                    </a:gs>
                  </a:gsLst>
                  <a:lin ang="5400000" scaled="0"/>
                </a:gradFill>
              </a:rPr>
              <a:t>A</a:t>
            </a:r>
            <a:endParaRPr lang="en-US" sz="5400" b="1" cap="none" spc="0">
              <a:ln w="10541" cmpd="sng">
                <a:solidFill>
                  <a:schemeClr val="tx1"/>
                </a:solidFill>
                <a:prstDash val="solid"/>
              </a:ln>
              <a:gradFill>
                <a:gsLst>
                  <a:gs pos="0">
                    <a:srgbClr val="000000"/>
                  </a:gs>
                  <a:gs pos="0">
                    <a:srgbClr val="000040"/>
                  </a:gs>
                  <a:gs pos="0">
                    <a:srgbClr val="400040"/>
                  </a:gs>
                  <a:gs pos="75000">
                    <a:srgbClr val="8F0040"/>
                  </a:gs>
                  <a:gs pos="89999">
                    <a:srgbClr val="F27300"/>
                  </a:gs>
                  <a:gs pos="100000">
                    <a:srgbClr val="FFBF00"/>
                  </a:gs>
                </a:gsLst>
                <a:lin ang="5400000" scaled="0"/>
              </a:gradFill>
              <a:effectLst/>
            </a:endParaRPr>
          </a:p>
        </p:txBody>
      </p:sp>
    </p:spTree>
    <p:extLst>
      <p:ext uri="{BB962C8B-B14F-4D97-AF65-F5344CB8AC3E}">
        <p14:creationId xmlns:p14="http://schemas.microsoft.com/office/powerpoint/2010/main" val="27638966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4953000" cy="369332"/>
          </a:xfrm>
          <a:prstGeom prst="rect">
            <a:avLst/>
          </a:prstGeom>
          <a:noFill/>
        </p:spPr>
        <p:txBody>
          <a:bodyPr wrap="square" rtlCol="0">
            <a:spAutoFit/>
          </a:bodyPr>
          <a:lstStyle/>
          <a:p>
            <a:r>
              <a:rPr lang="en-GB" b="1" dirty="0" smtClean="0"/>
              <a:t>Section 3  -  Second</a:t>
            </a:r>
            <a:r>
              <a:rPr lang="en-GB" dirty="0" smtClean="0"/>
              <a:t> villain:   </a:t>
            </a:r>
            <a:r>
              <a:rPr lang="en-GB" i="1" dirty="0" smtClean="0">
                <a:solidFill>
                  <a:srgbClr val="0000FF"/>
                </a:solidFill>
              </a:rPr>
              <a:t>name</a:t>
            </a:r>
            <a:r>
              <a:rPr lang="en-GB" i="1" dirty="0" smtClean="0"/>
              <a:t> and </a:t>
            </a:r>
            <a:r>
              <a:rPr lang="en-GB" i="1" dirty="0" smtClean="0">
                <a:solidFill>
                  <a:srgbClr val="0000FF"/>
                </a:solidFill>
              </a:rPr>
              <a:t>story</a:t>
            </a:r>
            <a:endParaRPr lang="en-GB" i="1" dirty="0">
              <a:solidFill>
                <a:srgbClr val="0000FF"/>
              </a:solidFill>
            </a:endParaRPr>
          </a:p>
        </p:txBody>
      </p:sp>
      <p:sp>
        <p:nvSpPr>
          <p:cNvPr id="6" name="TextBox 5"/>
          <p:cNvSpPr txBox="1"/>
          <p:nvPr/>
        </p:nvSpPr>
        <p:spPr>
          <a:xfrm>
            <a:off x="342900" y="1143000"/>
            <a:ext cx="8343900" cy="369332"/>
          </a:xfrm>
          <a:prstGeom prst="rect">
            <a:avLst/>
          </a:prstGeom>
          <a:noFill/>
          <a:ln>
            <a:solidFill>
              <a:schemeClr val="tx1"/>
            </a:solidFill>
          </a:ln>
        </p:spPr>
        <p:txBody>
          <a:bodyPr wrap="square" rtlCol="0">
            <a:spAutoFit/>
          </a:bodyPr>
          <a:lstStyle/>
          <a:p>
            <a:r>
              <a:rPr lang="en-GB" smtClean="0"/>
              <a:t>Key features:  his </a:t>
            </a:r>
            <a:r>
              <a:rPr lang="en-GB" smtClean="0">
                <a:solidFill>
                  <a:srgbClr val="0000FF"/>
                </a:solidFill>
              </a:rPr>
              <a:t>actions</a:t>
            </a:r>
            <a:r>
              <a:rPr lang="en-GB" smtClean="0"/>
              <a:t>, his </a:t>
            </a:r>
            <a:r>
              <a:rPr lang="en-GB" smtClean="0">
                <a:solidFill>
                  <a:srgbClr val="0000FF"/>
                </a:solidFill>
              </a:rPr>
              <a:t>scheme</a:t>
            </a:r>
            <a:r>
              <a:rPr lang="en-GB" smtClean="0"/>
              <a:t>, his way of </a:t>
            </a:r>
            <a:r>
              <a:rPr lang="en-GB" smtClean="0">
                <a:solidFill>
                  <a:srgbClr val="0000FF"/>
                </a:solidFill>
              </a:rPr>
              <a:t>speaking</a:t>
            </a:r>
            <a:r>
              <a:rPr lang="en-GB" smtClean="0"/>
              <a:t> or the </a:t>
            </a:r>
            <a:r>
              <a:rPr lang="en-GB" smtClean="0">
                <a:solidFill>
                  <a:srgbClr val="0000FF"/>
                </a:solidFill>
              </a:rPr>
              <a:t>way he is described</a:t>
            </a:r>
            <a:r>
              <a:rPr lang="en-GB" smtClean="0"/>
              <a:t>?</a:t>
            </a:r>
            <a:endParaRPr lang="en-GB"/>
          </a:p>
        </p:txBody>
      </p:sp>
      <p:sp>
        <p:nvSpPr>
          <p:cNvPr id="9" name="TextBox 8"/>
          <p:cNvSpPr txBox="1"/>
          <p:nvPr/>
        </p:nvSpPr>
        <p:spPr>
          <a:xfrm>
            <a:off x="336884" y="1600200"/>
            <a:ext cx="2787316" cy="4247317"/>
          </a:xfrm>
          <a:prstGeom prst="rect">
            <a:avLst/>
          </a:prstGeom>
          <a:noFill/>
          <a:ln>
            <a:solidFill>
              <a:schemeClr val="tx1"/>
            </a:solidFill>
          </a:ln>
        </p:spPr>
        <p:txBody>
          <a:bodyPr wrap="square" rtlCol="0">
            <a:spAutoFit/>
          </a:bodyPr>
          <a:lstStyle/>
          <a:p>
            <a:r>
              <a:rPr lang="en-GB" smtClean="0"/>
              <a:t>S</a:t>
            </a:r>
          </a:p>
          <a:p>
            <a:endParaRPr lang="en-GB" smtClean="0"/>
          </a:p>
          <a:p>
            <a:endParaRPr lang="en-GB"/>
          </a:p>
          <a:p>
            <a:r>
              <a:rPr lang="en-GB" b="1" smtClean="0"/>
              <a:t>Q</a:t>
            </a:r>
          </a:p>
          <a:p>
            <a:endParaRPr lang="en-GB" smtClean="0"/>
          </a:p>
          <a:p>
            <a:endParaRPr lang="en-GB"/>
          </a:p>
          <a:p>
            <a:r>
              <a:rPr lang="en-GB" smtClean="0"/>
              <a:t>U</a:t>
            </a:r>
          </a:p>
          <a:p>
            <a:endParaRPr lang="en-GB" smtClean="0"/>
          </a:p>
          <a:p>
            <a:endParaRPr lang="en-GB"/>
          </a:p>
          <a:p>
            <a:r>
              <a:rPr lang="en-GB" smtClean="0"/>
              <a:t>I</a:t>
            </a:r>
          </a:p>
          <a:p>
            <a:endParaRPr lang="en-GB" smtClean="0"/>
          </a:p>
          <a:p>
            <a:endParaRPr lang="en-GB"/>
          </a:p>
          <a:p>
            <a:r>
              <a:rPr lang="en-GB" smtClean="0"/>
              <a:t>D</a:t>
            </a:r>
          </a:p>
          <a:p>
            <a:endParaRPr lang="en-GB"/>
          </a:p>
          <a:p>
            <a:endParaRPr lang="en-GB"/>
          </a:p>
        </p:txBody>
      </p:sp>
      <p:sp>
        <p:nvSpPr>
          <p:cNvPr id="10" name="TextBox 9"/>
          <p:cNvSpPr txBox="1"/>
          <p:nvPr/>
        </p:nvSpPr>
        <p:spPr>
          <a:xfrm>
            <a:off x="336884" y="685800"/>
            <a:ext cx="8349916" cy="381000"/>
          </a:xfrm>
          <a:prstGeom prst="rect">
            <a:avLst/>
          </a:prstGeom>
          <a:noFill/>
          <a:ln>
            <a:solidFill>
              <a:schemeClr val="tx1"/>
            </a:solidFill>
          </a:ln>
        </p:spPr>
        <p:txBody>
          <a:bodyPr wrap="square" rtlCol="0">
            <a:spAutoFit/>
          </a:bodyPr>
          <a:lstStyle/>
          <a:p>
            <a:r>
              <a:rPr lang="en-GB" smtClean="0">
                <a:solidFill>
                  <a:srgbClr val="0000FF"/>
                </a:solidFill>
              </a:rPr>
              <a:t>Family </a:t>
            </a:r>
            <a:r>
              <a:rPr lang="en-GB" smtClean="0"/>
              <a:t>background,   past</a:t>
            </a:r>
            <a:r>
              <a:rPr lang="en-GB" smtClean="0">
                <a:solidFill>
                  <a:srgbClr val="0000FF"/>
                </a:solidFill>
              </a:rPr>
              <a:t> career</a:t>
            </a:r>
            <a:r>
              <a:rPr lang="en-GB" smtClean="0"/>
              <a:t>,   </a:t>
            </a:r>
            <a:r>
              <a:rPr lang="en-GB" smtClean="0">
                <a:solidFill>
                  <a:srgbClr val="0000FF"/>
                </a:solidFill>
              </a:rPr>
              <a:t>criminal </a:t>
            </a:r>
            <a:r>
              <a:rPr lang="en-GB" smtClean="0"/>
              <a:t>activity</a:t>
            </a:r>
            <a:endParaRPr lang="en-GB"/>
          </a:p>
        </p:txBody>
      </p:sp>
      <p:sp>
        <p:nvSpPr>
          <p:cNvPr id="15" name="TextBox 14"/>
          <p:cNvSpPr txBox="1"/>
          <p:nvPr/>
        </p:nvSpPr>
        <p:spPr>
          <a:xfrm>
            <a:off x="3261360" y="1600199"/>
            <a:ext cx="2787316" cy="4247317"/>
          </a:xfrm>
          <a:prstGeom prst="rect">
            <a:avLst/>
          </a:prstGeom>
          <a:noFill/>
          <a:ln>
            <a:solidFill>
              <a:schemeClr val="tx1"/>
            </a:solidFill>
          </a:ln>
        </p:spPr>
        <p:txBody>
          <a:bodyPr wrap="square" rtlCol="0">
            <a:spAutoFit/>
          </a:bodyPr>
          <a:lstStyle/>
          <a:p>
            <a:r>
              <a:rPr lang="en-GB" smtClean="0"/>
              <a:t>S</a:t>
            </a:r>
          </a:p>
          <a:p>
            <a:endParaRPr lang="en-GB" smtClean="0"/>
          </a:p>
          <a:p>
            <a:endParaRPr lang="en-GB"/>
          </a:p>
          <a:p>
            <a:r>
              <a:rPr lang="en-GB" b="1" smtClean="0"/>
              <a:t>Q</a:t>
            </a:r>
          </a:p>
          <a:p>
            <a:endParaRPr lang="en-GB" smtClean="0"/>
          </a:p>
          <a:p>
            <a:endParaRPr lang="en-GB"/>
          </a:p>
          <a:p>
            <a:r>
              <a:rPr lang="en-GB" smtClean="0"/>
              <a:t>U</a:t>
            </a:r>
          </a:p>
          <a:p>
            <a:endParaRPr lang="en-GB" smtClean="0"/>
          </a:p>
          <a:p>
            <a:endParaRPr lang="en-GB"/>
          </a:p>
          <a:p>
            <a:r>
              <a:rPr lang="en-GB" smtClean="0"/>
              <a:t>I</a:t>
            </a:r>
          </a:p>
          <a:p>
            <a:endParaRPr lang="en-GB" smtClean="0"/>
          </a:p>
          <a:p>
            <a:endParaRPr lang="en-GB"/>
          </a:p>
          <a:p>
            <a:r>
              <a:rPr lang="en-GB" smtClean="0"/>
              <a:t>D</a:t>
            </a:r>
          </a:p>
          <a:p>
            <a:endParaRPr lang="en-GB"/>
          </a:p>
          <a:p>
            <a:endParaRPr lang="en-GB"/>
          </a:p>
        </p:txBody>
      </p:sp>
      <p:sp>
        <p:nvSpPr>
          <p:cNvPr id="16" name="TextBox 15"/>
          <p:cNvSpPr txBox="1"/>
          <p:nvPr/>
        </p:nvSpPr>
        <p:spPr>
          <a:xfrm>
            <a:off x="6128084" y="1600200"/>
            <a:ext cx="2787316" cy="4247317"/>
          </a:xfrm>
          <a:prstGeom prst="rect">
            <a:avLst/>
          </a:prstGeom>
          <a:noFill/>
          <a:ln>
            <a:solidFill>
              <a:schemeClr val="tx1"/>
            </a:solidFill>
          </a:ln>
        </p:spPr>
        <p:txBody>
          <a:bodyPr wrap="square" rtlCol="0">
            <a:spAutoFit/>
          </a:bodyPr>
          <a:lstStyle/>
          <a:p>
            <a:r>
              <a:rPr lang="en-GB" smtClean="0"/>
              <a:t>S</a:t>
            </a:r>
          </a:p>
          <a:p>
            <a:endParaRPr lang="en-GB" smtClean="0"/>
          </a:p>
          <a:p>
            <a:endParaRPr lang="en-GB"/>
          </a:p>
          <a:p>
            <a:r>
              <a:rPr lang="en-GB" b="1" smtClean="0"/>
              <a:t>Q</a:t>
            </a:r>
          </a:p>
          <a:p>
            <a:endParaRPr lang="en-GB" smtClean="0"/>
          </a:p>
          <a:p>
            <a:endParaRPr lang="en-GB"/>
          </a:p>
          <a:p>
            <a:r>
              <a:rPr lang="en-GB" smtClean="0"/>
              <a:t>U</a:t>
            </a:r>
          </a:p>
          <a:p>
            <a:endParaRPr lang="en-GB" smtClean="0"/>
          </a:p>
          <a:p>
            <a:endParaRPr lang="en-GB"/>
          </a:p>
          <a:p>
            <a:r>
              <a:rPr lang="en-GB" smtClean="0"/>
              <a:t>I</a:t>
            </a:r>
          </a:p>
          <a:p>
            <a:endParaRPr lang="en-GB" smtClean="0"/>
          </a:p>
          <a:p>
            <a:endParaRPr lang="en-GB"/>
          </a:p>
          <a:p>
            <a:r>
              <a:rPr lang="en-GB" smtClean="0"/>
              <a:t>D</a:t>
            </a:r>
          </a:p>
          <a:p>
            <a:endParaRPr lang="en-GB"/>
          </a:p>
          <a:p>
            <a:endParaRPr lang="en-GB"/>
          </a:p>
        </p:txBody>
      </p:sp>
      <p:sp>
        <p:nvSpPr>
          <p:cNvPr id="17" name="TextBox 16"/>
          <p:cNvSpPr txBox="1"/>
          <p:nvPr/>
        </p:nvSpPr>
        <p:spPr>
          <a:xfrm>
            <a:off x="330467" y="6019800"/>
            <a:ext cx="8343900" cy="369332"/>
          </a:xfrm>
          <a:prstGeom prst="rect">
            <a:avLst/>
          </a:prstGeom>
          <a:noFill/>
          <a:ln>
            <a:solidFill>
              <a:schemeClr val="tx1"/>
            </a:solidFill>
          </a:ln>
        </p:spPr>
        <p:txBody>
          <a:bodyPr wrap="square" rtlCol="0">
            <a:spAutoFit/>
          </a:bodyPr>
          <a:lstStyle/>
          <a:p>
            <a:r>
              <a:rPr lang="en-GB" smtClean="0"/>
              <a:t>What is most effective about the way </a:t>
            </a:r>
            <a:r>
              <a:rPr lang="en-GB" b="1" smtClean="0"/>
              <a:t>Conan Doyle </a:t>
            </a:r>
            <a:r>
              <a:rPr lang="en-GB" smtClean="0"/>
              <a:t>presents him as a </a:t>
            </a:r>
            <a:r>
              <a:rPr lang="en-GB" b="1" smtClean="0">
                <a:solidFill>
                  <a:srgbClr val="0000FF"/>
                </a:solidFill>
              </a:rPr>
              <a:t>villain</a:t>
            </a:r>
            <a:r>
              <a:rPr lang="en-GB" smtClean="0"/>
              <a:t>?</a:t>
            </a:r>
            <a:endParaRPr lang="en-GB"/>
          </a:p>
        </p:txBody>
      </p:sp>
    </p:spTree>
    <p:extLst>
      <p:ext uri="{BB962C8B-B14F-4D97-AF65-F5344CB8AC3E}">
        <p14:creationId xmlns:p14="http://schemas.microsoft.com/office/powerpoint/2010/main" val="21006754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8000" contrast="39000"/>
                    </a14:imgEffect>
                  </a14:imgLayer>
                </a14:imgProps>
              </a:ext>
              <a:ext uri="{28A0092B-C50C-407E-A947-70E740481C1C}">
                <a14:useLocalDpi xmlns:a14="http://schemas.microsoft.com/office/drawing/2010/main" val="0"/>
              </a:ext>
            </a:extLst>
          </a:blip>
          <a:srcRect l="13290" t="12632" r="53789" b="43684"/>
          <a:stretch/>
        </p:blipFill>
        <p:spPr bwMode="auto">
          <a:xfrm>
            <a:off x="1517544" y="4540059"/>
            <a:ext cx="1015809" cy="758203"/>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15000" contrast="19000"/>
                    </a14:imgEffect>
                  </a14:imgLayer>
                </a14:imgProps>
              </a:ext>
              <a:ext uri="{28A0092B-C50C-407E-A947-70E740481C1C}">
                <a14:useLocalDpi xmlns:a14="http://schemas.microsoft.com/office/drawing/2010/main" val="0"/>
              </a:ext>
            </a:extLst>
          </a:blip>
          <a:srcRect l="1976" t="11070" r="10064"/>
          <a:stretch/>
        </p:blipFill>
        <p:spPr bwMode="auto">
          <a:xfrm>
            <a:off x="1491758" y="5841564"/>
            <a:ext cx="1078108" cy="7878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19000" contrast="16000"/>
                    </a14:imgEffect>
                  </a14:imgLayer>
                </a14:imgProps>
              </a:ext>
              <a:ext uri="{28A0092B-C50C-407E-A947-70E740481C1C}">
                <a14:useLocalDpi xmlns:a14="http://schemas.microsoft.com/office/drawing/2010/main" val="0"/>
              </a:ext>
            </a:extLst>
          </a:blip>
          <a:srcRect t="6666" r="31355" b="11048"/>
          <a:stretch/>
        </p:blipFill>
        <p:spPr bwMode="auto">
          <a:xfrm>
            <a:off x="1536419" y="1825220"/>
            <a:ext cx="1004044" cy="895862"/>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descr="http://www.jeremy-brett.com/wp-content/uploads/2012/11/blackmailer-006.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bright="-13000" contrast="19000"/>
                    </a14:imgEffect>
                  </a14:imgLayer>
                </a14:imgProps>
              </a:ext>
              <a:ext uri="{28A0092B-C50C-407E-A947-70E740481C1C}">
                <a14:useLocalDpi xmlns:a14="http://schemas.microsoft.com/office/drawing/2010/main" val="0"/>
              </a:ext>
            </a:extLst>
          </a:blip>
          <a:srcRect l="14359" t="10489" r="46247"/>
          <a:stretch/>
        </p:blipFill>
        <p:spPr bwMode="auto">
          <a:xfrm>
            <a:off x="1760228" y="3204145"/>
            <a:ext cx="613352" cy="93142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34201" y="1863288"/>
            <a:ext cx="653132" cy="956112"/>
          </a:xfrm>
          <a:prstGeom prst="rect">
            <a:avLst/>
          </a:prstGeom>
          <a:solidFill>
            <a:schemeClr val="bg1">
              <a:lumMod val="95000"/>
            </a:schemeClr>
          </a:solidFill>
          <a:ln w="9525">
            <a:solidFill>
              <a:schemeClr val="tx1"/>
            </a:solidFill>
            <a:miter lim="800000"/>
            <a:headEnd/>
            <a:tailEnd/>
          </a:ln>
          <a:effectLst/>
        </p:spPr>
      </p:pic>
      <p:pic>
        <p:nvPicPr>
          <p:cNvPr id="307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4205" y="3335619"/>
            <a:ext cx="1411123" cy="855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1200" y="3406694"/>
            <a:ext cx="1536108" cy="6602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2" descr="http://www.yorkccd.org/wordpress/wp-content/uploads/2010/12/Early-Riser-red-fox-print.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9458" t="10198" r="24304" b="36587"/>
          <a:stretch/>
        </p:blipFill>
        <p:spPr bwMode="auto">
          <a:xfrm>
            <a:off x="6629400" y="4552308"/>
            <a:ext cx="1498933" cy="9340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9" name="Picture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70730" y="5680880"/>
            <a:ext cx="1089306" cy="11009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576" r="16106"/>
          <a:stretch/>
        </p:blipFill>
        <p:spPr bwMode="auto">
          <a:xfrm>
            <a:off x="6248400" y="5703507"/>
            <a:ext cx="1029903" cy="10782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AutoShape 6" descr="data:image/jpeg;base64,/9j/4AAQSkZJRgABAQAAAQABAAD/2wCEAAkGBw0PEQ8PEBAPEBAQEA0UEBIUDxEPFBgQFhEYFhQRFBQYHCggGRomHRUTITEhJSkrOi8uFyAzRDQsNygtLysBCgoKDg0OFA8QFiwcHxwrKywsKywsLCwsLCsrKyssLCwsKzc4KywsLDA3LDcrLCssLiw3NyssKzcsLCwrKysrLP/AABEIAOEA4QMBIgACEQEDEQH/xAAcAAEAAQUBAQAAAAAAAAAAAAAAAwIEBQYHAQj/xABEEAACAgACBgYHBQUFCQAAAAAAAQIDBBEFEiExQVEGBxMiYXEyQlKBkaGxFCNikuEzQ3KC0VNjssHCFRYkVHOTorPw/8QAFwEBAQEBAAAAAAAAAAAAAAAAAAECA//EABoRAQEBAQADAAAAAAAAAAAAAAABETEhQVH/2gAMAwEAAhEDEQA/AO4gAAAAAAAAGOxencFU9Wd9et7MX2k/yRzfyAyIMFZ0pw63VYqS5qiUF8Z5EX+99H9jify1P6TA2IGEr6U4N+k7av46bIr82WXzMnhMbTcs6rK7F+Gal8ctwFwAAAAAAAAAAAAAAAAAAAAAAAAAAABRfdCuMpzkoxim5NvJJcwKzAaR6SQipKhRs1XlK2UtSmL5a2+b8I5+4xmmdKzuyjqyVcv2dCzjOxcJ3NbYw5R3viQ4fROs1O/KbXo1pZVwXsqK2Fk1NWGJx+Jxbaj2mIXOTeHw68q4vOX8zfke1aExLWU8R2UfYogq15ZrLM2enC7uC5foXlWGguGfntNZImtNXRPCvbPtbHzlY39DyfQ7Av8AdSX88/6m/QSW5JfIkTJs+Dmc+h1Mf2N+Jpf4bM18Cwv0PpSh69c6sVluzXY2+6aa2+863KqEt8YvzSZgcdCOvJRWSWz38SzKeY1DRHT+6mapxKnGXsX91/yXZZP+Ze86FovS9GJX3cspJZyhLZNeOXFeKzRr+muj8LYat9UbINb9+T8HvizRcXo/GaLatolZfhYPPVz+9qXOL4r5c1xJYuu0g1joj0sqxsIpyjrtd2S2KWW9ZerNcV8DZzKgAAAAAAAAAAAAAAAAAAAAAanpfSHbNNLWrUssPXwssT23TXGEXuXF7TLaexGxUJuOvGUrZLfGiPpZeMtkV5sxWBq1m7Wks0lXHhGtbEkWTUpgsFqZzk9ayW2c3tefJF9CJVGBLGJtl4mz3OXNlagVahFRZy5v4sa816z+JLqHjgBSsVYuKfmi2rS1k5bs83xLhxI5QKjKRsjJbGmjF6Q0annKC84/0/oR7U802mXVGNz2T2Pnw95Mzi9cr6QaKs0fY8dhU+xbTxNMdmW39rDll8vI6T0R0/DG0xespTUU8/aj7WXB8GuZ5pbCRackk081Nb1t4nN9HSnojHqmLf2e9ueHz3Rn69L8Hu+BLPax2cEeHujZGM47pJNf0JDKgAAAAAAAAAAAAAAAABaaVtcKbZL0tVqP8Uu7H5tAYDFTdrb/AOYns8MPW2or3vWl8C/rgW1VSVkkt1UYVx8orJ/T5l9BG5xmqoxJIxEIk0YkFKgVapWkVZBUWqeOBNkeNEFtKJHKJdSiRSiVFpOJDOJdzRBNGoiim/Luy2xfy/Q1Pp5oh3YexR/a0PtaWt+tHbkvNZmzzRBftSz4bPdyLgo6uNMfacLF8dVSy5PdNfm+ptpyvq3n9mxeLwnCu+Wqv7uxZxX0OqHJsAAAAAAAAAAAAAAAALLSm1VR9q+nPyUtb/SXpZ6Q30f9aH+GSAxeB26z9qcmXsEWmjVs/nZewRtlLBEsUUQJUZV6kVZBFRFU5HjRWeMCJojmiZkciotpogmi5mQTNRFrYi2sRd2FtYaRqGC+701Zl+8w9E/fFqOfyOrHLFHPTMfDBxz/AO4/6nUznetQABFAAAAAAAAAAAAAAtdIruKXsTrl8JLP5Zl0UXQ1oyjzTXxQGGw61Z2R5Tb93D6F81tf/wBvLGTynGT9eOT/AI47H9PmX2+KfLY/8jSJYEiIoMkiyCVHpQmVZkV6eMZnjYFLI5FbZHJlRFMt5k02QTZqIgsLea3+4nsZa4+6NVblLYoxlOXllml8F8zSNb0FDtdK4qfCH2epfDOX0Z000Hq2wkmpXzXetlZdL+d5QXwzZvxzrYACAAAAAAAAAAAAAAAADE6Qp2yivW+8r/iXpx+GT9xXgb01t3S2PwZeYyjXjknlJNSg+Ulu93D3mHU9V6+WUW8rI+xYt68v8vIsSsm04vJkkWR0zU1k963MbVsZROme5kSkVaxBJmUtlOseOQHrZFOQlIilIo8myCbK5yKIVuXglvfBGmUcIp5yfox3+L4I1bpXe7pQwcXtuetc16tEXm/jl8jO6b0nXRW5epH0VxlPh7zGdGNEztsnZcs5zcZX8ox3ww6+TZLVkbR0ewiqpTy1XPJpcoJZQj8PqZQAw0AAAAAAAAAAAAAAAAAAAY/SGFlm7a1rSyyshuU4Lh4SXBmQAGv03KKUotyqbyTyylGXGElwa5GUqxEZJKXukR43R7bdlTULGu8ms67Fymv9S2oxUJuMtRJ1WP8Aczex+NU9018y6jNyqa3bUR6xZ06Q1XqvOD4xluL5YuMvSj71tKKdc8ciTOl8cvieONPt/P8AQCFyKM2920mc6Fzl8SDEaSjBerBc20VFfYJbZvJcuJjtLaVrqht7sfVivSk+SRZYnStlms6Y6yXpWzepVHxbZFovRVl8u0i3J8cTOOUUuWHre/8AjezkNMa9pnTFGGlXiMfZGmUpxjRW05qpSaztnFbXJLblw38jK4PTF2jMVGm6X2jA42SnhcRFKXenl3JOO/hk+K+Wp9aHQSzPtVJzz1lTbJ7Hm8+wu4KWeerPjuZR0XxX+ycFVTpPEfcztTqpmtdVOTy8W4rvNrcmnltU1HHWnbqrIzSlF5ppNPwKzQZ6Rx+i3LE2ShjtF2NWO6tLtKoNL7zY+/DLJ55vPfs45bop090ZpSdlWGsn2le1Rsh2bnD24J7Wvg1yA2gAAAAAAAAAAAAAAAAAAAAAIcVha7YuFkIzi+DWfvXJ+JMAMLdoi2KyqtU4cKr07UvCNi78fmWFlFsPSw+Ir8aZxxEPy5xn8jaQBqEsco775R8LcLdW/wDARvSceGKw/uhbJ/BQNzBdpjS1dOfo2Yqzwqwc4r889VE1Ghb5vNURh+PE29vL3VV934yNuBNGIw2gak4yulLETj6Oukq4v8FUe6vfm/Ey4AFFtcZpxkk096Zwvrr6J2VyWLhrTrUXnrPZqZd6K4KUck0tmceeod3NW6yujNulMBZharOzsU4WQT9CcoZtVT5J8+DSA+c9F9JsVGiGjb7rP9nO2M5Q45b+z1t6rcsm1zXmbPpTRUm68dgJOrEV6sout6ueS2OPjlw47jT8Rh5qU8PfB1X1NxnCSyakuDL3o7p2eDkqrW3Q3sfsfoRXd+rXrAr0pDsLtWrHVr7yHoqxLfZWn848PI3o+cdMaKlNwx2Cm4YiDU04PJya2qSa9b6nUerTrBr0nBYe/KvHVrvR9FWJb5wXB848N+7dRvoACAAAAAAAAAAAAAAAAAAAAAAAAAAAAAAAANC6zur2vSkPtFGrXj6o9yW6NsV+6sf0lw8j59uplrTouhKu6uTjOEllJSW9Ncz6/OfdaPV5DScHicMo14+uPdeyMbordVY+fKXDdu3Bw/o7p2eDkqrW3Q3sfsfobHpnRLsccbg5OGIg1NOD1XJrapRa3SNNsg251WxlXdXKUZwktWSmnk4yT3Mv+junZ4OSqtbdDex+x+hFdx6s+sOGkYrDYlqvHQTTXoq1JbZRXCXOPvWzd0A+cNOaH7XVxmDk43xcZrUeq5NbVKLW6S5nS+rLrFhpBLCYpqGNgslnlFW5La0uE9m2PvXFKjogACAAAAAAAAAAAAAAAAAAAAAAAAAAAAAAAAOcdavV0tIxeMwkYwx9cdqzUVfBLZXJ7lPL0ZPyezJrgj7+tXZFwtg5RnGScZKSeTjJPamnsyPsI5n1rdW6x6eOwUVDHQj347Ixvilsi+CsS2KXHc+DQca6O6dng5Kq1t0N7H7H6Gw6d0N22WMwj1bo5S7ry1stqlFrdJGmp9prVzi4WQbjKMk4yUk8nGSe5pmR6O6dng5Kq1t0N7H7H6EV2nqx6xo45RweLahjIrKMn3Vbl9J+HHhyOkHzfp7Q3bZYvCPK5ZS7ry1stqaa3SOi9WHWNHGqODxktTFx7sJvZ2mXqvlZ9fMo6WAAgAAAAAAAAAAAAAAAAAAAAAAAAAAAAAAADl/Wx1bLGqWPwUVHGwWdla2K+KX/ALEtz47uRwyLVicJpxsi2mmsmmtjTT3M+wzlfWz1bfa9bSGAgljIrO6pbFdFesv7xf8Al55Aci6O6dng5Kq1t0N7H7H6Gwae0KrksXhXlaspNReWtxzWXrGmxkrU4yWU1mmmsnmt6a5mS6O6dng5Kq1t0N7H7H6EV2Pqv6x1i1HBY2WriY5Rrsls7T8EuU/r57+nHzdp/QqvSxeFaVqWbS3TXNfiN/6r+shYnVwWNlq3rKNdsnlrvcq5/j5Pj576OpAAIAAAAAAAAAAAAAAAAAAAAAAAAAAAAAAAA5L1t9WrxOvpHAQ/4pbcRTFZdtFb5wX9ouXree/itc43LVlsmtm3Zt5PxPsQ491u9WkrXPSejoffLOWKw8V+0XG6tL95zj629d70g5f0d07PByVVrbob2P2P0Ng0/oRXr7Vhcu1yzaW6a5/xfU0um2N8cn6RnOhmMxsb4YOqqeIdryqgt6fNvhBcXwIrs/U50pxOPw91WIUpTwkqodo98lJS7kuco6u/lJeb6EYTojoCOAw/ZZqd1k5W4ixLVUrpZZtL2UlGK8IrjmZsqAAAAAAAAAAAAAAAAAAAAAAAAAAAAAAAAAAA5r0s6n8FjsV9rpung5WPO+EK4zjOXGcU2tST4vanvyzzz2zor0RwOjIOOGrevJLtLpvXtnl7UuC/Ckl4GeAAAAAAAAAAAAAAAAAAAAAAAAAAAAAAAAAAAAAAAAAAAAAA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1557343" y="547199"/>
            <a:ext cx="1109657" cy="8439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 name="Picture 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00800" y="544566"/>
            <a:ext cx="691600" cy="97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rotWithShape="1">
          <a:blip r:embed="rId18">
            <a:extLst>
              <a:ext uri="{BEBA8EAE-BF5A-486C-A8C5-ECC9F3942E4B}">
                <a14:imgProps xmlns:a14="http://schemas.microsoft.com/office/drawing/2010/main">
                  <a14:imgLayer r:embed="rId19">
                    <a14:imgEffect>
                      <a14:brightnessContrast bright="13000" contrast="18000"/>
                    </a14:imgEffect>
                  </a14:imgLayer>
                </a14:imgProps>
              </a:ext>
              <a:ext uri="{28A0092B-C50C-407E-A947-70E740481C1C}">
                <a14:useLocalDpi xmlns:a14="http://schemas.microsoft.com/office/drawing/2010/main" val="0"/>
              </a:ext>
            </a:extLst>
          </a:blip>
          <a:srcRect l="16561" t="15205" r="18495" b="16052"/>
          <a:stretch/>
        </p:blipFill>
        <p:spPr bwMode="auto">
          <a:xfrm>
            <a:off x="7426108" y="643947"/>
            <a:ext cx="1187700" cy="831569"/>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078" name="TextBox 3077"/>
          <p:cNvSpPr txBox="1"/>
          <p:nvPr/>
        </p:nvSpPr>
        <p:spPr>
          <a:xfrm>
            <a:off x="685800" y="14271"/>
            <a:ext cx="2667000" cy="369332"/>
          </a:xfrm>
          <a:prstGeom prst="rect">
            <a:avLst/>
          </a:prstGeom>
          <a:noFill/>
        </p:spPr>
        <p:txBody>
          <a:bodyPr wrap="square" rtlCol="0">
            <a:spAutoFit/>
          </a:bodyPr>
          <a:lstStyle/>
          <a:p>
            <a:pPr algn="ctr"/>
            <a:r>
              <a:rPr lang="en-GB" smtClean="0"/>
              <a:t>Intelligence</a:t>
            </a:r>
            <a:endParaRPr lang="en-GB"/>
          </a:p>
        </p:txBody>
      </p:sp>
      <p:sp>
        <p:nvSpPr>
          <p:cNvPr id="43" name="TextBox 42"/>
          <p:cNvSpPr txBox="1"/>
          <p:nvPr/>
        </p:nvSpPr>
        <p:spPr>
          <a:xfrm>
            <a:off x="2946085" y="30510"/>
            <a:ext cx="2667000" cy="369332"/>
          </a:xfrm>
          <a:prstGeom prst="rect">
            <a:avLst/>
          </a:prstGeom>
          <a:noFill/>
        </p:spPr>
        <p:txBody>
          <a:bodyPr wrap="square" rtlCol="0">
            <a:spAutoFit/>
          </a:bodyPr>
          <a:lstStyle/>
          <a:p>
            <a:pPr algn="ctr"/>
            <a:r>
              <a:rPr lang="en-GB" smtClean="0"/>
              <a:t>Motivation</a:t>
            </a:r>
            <a:endParaRPr lang="en-GB"/>
          </a:p>
        </p:txBody>
      </p:sp>
      <p:sp>
        <p:nvSpPr>
          <p:cNvPr id="44" name="TextBox 43"/>
          <p:cNvSpPr txBox="1"/>
          <p:nvPr/>
        </p:nvSpPr>
        <p:spPr>
          <a:xfrm>
            <a:off x="6045366" y="30510"/>
            <a:ext cx="2667000" cy="369332"/>
          </a:xfrm>
          <a:prstGeom prst="rect">
            <a:avLst/>
          </a:prstGeom>
          <a:noFill/>
        </p:spPr>
        <p:txBody>
          <a:bodyPr wrap="square" rtlCol="0">
            <a:spAutoFit/>
          </a:bodyPr>
          <a:lstStyle/>
          <a:p>
            <a:pPr algn="ctr"/>
            <a:r>
              <a:rPr lang="en-GB" smtClean="0"/>
              <a:t>Animal imagery</a:t>
            </a:r>
            <a:endParaRPr lang="en-GB"/>
          </a:p>
        </p:txBody>
      </p:sp>
      <p:cxnSp>
        <p:nvCxnSpPr>
          <p:cNvPr id="3083" name="Straight Connector 3082"/>
          <p:cNvCxnSpPr/>
          <p:nvPr/>
        </p:nvCxnSpPr>
        <p:spPr>
          <a:xfrm>
            <a:off x="990600" y="1676400"/>
            <a:ext cx="838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90600" y="3038375"/>
            <a:ext cx="838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90600" y="4343400"/>
            <a:ext cx="838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90600" y="5562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084" name="TextBox 3083"/>
          <p:cNvSpPr txBox="1"/>
          <p:nvPr/>
        </p:nvSpPr>
        <p:spPr>
          <a:xfrm rot="16200000">
            <a:off x="-2549166" y="2976703"/>
            <a:ext cx="6201865" cy="646331"/>
          </a:xfrm>
          <a:prstGeom prst="rect">
            <a:avLst/>
          </a:prstGeom>
          <a:solidFill>
            <a:schemeClr val="bg1"/>
          </a:solidFill>
        </p:spPr>
        <p:txBody>
          <a:bodyPr wrap="square" rtlCol="0">
            <a:spAutoFit/>
          </a:bodyPr>
          <a:lstStyle/>
          <a:p>
            <a:r>
              <a:rPr lang="en-GB" dirty="0" smtClean="0"/>
              <a:t>Section 4: Is there </a:t>
            </a:r>
            <a:r>
              <a:rPr lang="en-GB" b="1" dirty="0" smtClean="0">
                <a:solidFill>
                  <a:srgbClr val="0000FF"/>
                </a:solidFill>
              </a:rPr>
              <a:t>a pattern </a:t>
            </a:r>
            <a:r>
              <a:rPr lang="en-GB" dirty="0" smtClean="0"/>
              <a:t>in Conan Doyle’s presentation of the villains?    Spot the similarities and differences.</a:t>
            </a:r>
            <a:endParaRPr lang="en-GB" dirty="0"/>
          </a:p>
        </p:txBody>
      </p:sp>
      <p:pic>
        <p:nvPicPr>
          <p:cNvPr id="50" name="Picture 2"/>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6185" y="433415"/>
            <a:ext cx="1066800" cy="10715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84273" y="2001409"/>
            <a:ext cx="910159" cy="817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2"/>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6185" y="3281956"/>
            <a:ext cx="910159" cy="817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2"/>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776" y="4552308"/>
            <a:ext cx="910159" cy="817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2"/>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93325" y="5772184"/>
            <a:ext cx="910159" cy="817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encrypted-tbn0.gstatic.com/images?q=tbn:ANd9GcThwqr0mgYq3opKw1jCNZor5tELiE7VczIbd-sr9Y7TXjpKUR3YfQ"/>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09746" y="5680880"/>
            <a:ext cx="1184882" cy="102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7707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TextBox 3"/>
          <p:cNvSpPr txBox="1"/>
          <p:nvPr/>
        </p:nvSpPr>
        <p:spPr>
          <a:xfrm>
            <a:off x="152399" y="228600"/>
            <a:ext cx="8915401" cy="646331"/>
          </a:xfrm>
          <a:prstGeom prst="rect">
            <a:avLst/>
          </a:prstGeom>
          <a:noFill/>
        </p:spPr>
        <p:txBody>
          <a:bodyPr wrap="square" rtlCol="0">
            <a:spAutoFit/>
          </a:bodyPr>
          <a:lstStyle/>
          <a:p>
            <a:r>
              <a:rPr lang="en-GB" b="1" smtClean="0"/>
              <a:t>Paragraph 4  - Conclusion:  </a:t>
            </a:r>
            <a:r>
              <a:rPr lang="en-GB" smtClean="0"/>
              <a:t>Is there any </a:t>
            </a:r>
            <a:r>
              <a:rPr lang="en-GB" b="1" smtClean="0"/>
              <a:t>pattern</a:t>
            </a:r>
            <a:r>
              <a:rPr lang="en-GB" smtClean="0"/>
              <a:t> in the way Conan Doyle presents the </a:t>
            </a:r>
            <a:r>
              <a:rPr lang="en-GB" b="1" smtClean="0"/>
              <a:t>villains?</a:t>
            </a:r>
          </a:p>
          <a:p>
            <a:r>
              <a:rPr lang="en-GB" b="1" i="1" smtClean="0">
                <a:solidFill>
                  <a:srgbClr val="0000FF"/>
                </a:solidFill>
              </a:rPr>
              <a:t>NB mention some of the other villains we have studied</a:t>
            </a:r>
            <a:endParaRPr lang="en-GB" i="1">
              <a:solidFill>
                <a:srgbClr val="0000FF"/>
              </a:solidFill>
            </a:endParaRPr>
          </a:p>
        </p:txBody>
      </p:sp>
      <p:sp>
        <p:nvSpPr>
          <p:cNvPr id="5" name="TextBox 4"/>
          <p:cNvSpPr txBox="1"/>
          <p:nvPr/>
        </p:nvSpPr>
        <p:spPr>
          <a:xfrm>
            <a:off x="152400" y="1066800"/>
            <a:ext cx="3505200" cy="3970318"/>
          </a:xfrm>
          <a:prstGeom prst="rect">
            <a:avLst/>
          </a:prstGeom>
          <a:solidFill>
            <a:schemeClr val="bg1"/>
          </a:solidFill>
          <a:ln>
            <a:solidFill>
              <a:schemeClr val="tx1"/>
            </a:solidFill>
          </a:ln>
        </p:spPr>
        <p:txBody>
          <a:bodyPr wrap="square" rtlCol="0">
            <a:spAutoFit/>
          </a:bodyPr>
          <a:lstStyle/>
          <a:p>
            <a:endParaRPr lang="en-GB" smtClean="0"/>
          </a:p>
          <a:p>
            <a:endParaRPr lang="en-GB"/>
          </a:p>
          <a:p>
            <a:endParaRPr lang="en-GB" smtClean="0"/>
          </a:p>
          <a:p>
            <a:endParaRPr lang="en-GB"/>
          </a:p>
          <a:p>
            <a:endParaRPr lang="en-GB" smtClean="0"/>
          </a:p>
          <a:p>
            <a:endParaRPr lang="en-GB"/>
          </a:p>
          <a:p>
            <a:endParaRPr lang="en-GB" smtClean="0"/>
          </a:p>
          <a:p>
            <a:endParaRPr lang="en-GB"/>
          </a:p>
          <a:p>
            <a:endParaRPr lang="en-GB" smtClean="0"/>
          </a:p>
          <a:p>
            <a:endParaRPr lang="en-GB"/>
          </a:p>
          <a:p>
            <a:endParaRPr lang="en-GB" smtClean="0"/>
          </a:p>
          <a:p>
            <a:endParaRPr lang="en-GB"/>
          </a:p>
          <a:p>
            <a:endParaRPr lang="en-GB" smtClean="0"/>
          </a:p>
          <a:p>
            <a:endParaRPr lang="en-GB"/>
          </a:p>
        </p:txBody>
      </p:sp>
      <p:sp>
        <p:nvSpPr>
          <p:cNvPr id="8" name="TextBox 7"/>
          <p:cNvSpPr txBox="1"/>
          <p:nvPr/>
        </p:nvSpPr>
        <p:spPr>
          <a:xfrm>
            <a:off x="3886200" y="1066800"/>
            <a:ext cx="4997117" cy="3970318"/>
          </a:xfrm>
          <a:prstGeom prst="rect">
            <a:avLst/>
          </a:prstGeom>
          <a:solidFill>
            <a:schemeClr val="bg1"/>
          </a:solidFill>
          <a:ln>
            <a:solidFill>
              <a:schemeClr val="tx1"/>
            </a:solidFill>
          </a:ln>
        </p:spPr>
        <p:txBody>
          <a:bodyPr wrap="square" rtlCol="0">
            <a:spAutoFit/>
          </a:bodyPr>
          <a:lstStyle/>
          <a:p>
            <a:endParaRPr lang="en-GB" smtClean="0"/>
          </a:p>
          <a:p>
            <a:endParaRPr lang="en-GB"/>
          </a:p>
          <a:p>
            <a:endParaRPr lang="en-GB" smtClean="0"/>
          </a:p>
          <a:p>
            <a:endParaRPr lang="en-GB"/>
          </a:p>
          <a:p>
            <a:endParaRPr lang="en-GB" smtClean="0"/>
          </a:p>
          <a:p>
            <a:endParaRPr lang="en-GB"/>
          </a:p>
          <a:p>
            <a:endParaRPr lang="en-GB" smtClean="0"/>
          </a:p>
          <a:p>
            <a:endParaRPr lang="en-GB"/>
          </a:p>
          <a:p>
            <a:endParaRPr lang="en-GB" smtClean="0"/>
          </a:p>
          <a:p>
            <a:endParaRPr lang="en-GB"/>
          </a:p>
          <a:p>
            <a:endParaRPr lang="en-GB" smtClean="0"/>
          </a:p>
          <a:p>
            <a:endParaRPr lang="en-GB"/>
          </a:p>
          <a:p>
            <a:endParaRPr lang="en-GB" smtClean="0"/>
          </a:p>
          <a:p>
            <a:endParaRPr lang="en-GB"/>
          </a:p>
        </p:txBody>
      </p:sp>
      <p:sp>
        <p:nvSpPr>
          <p:cNvPr id="9" name="TextBox 8"/>
          <p:cNvSpPr txBox="1"/>
          <p:nvPr/>
        </p:nvSpPr>
        <p:spPr>
          <a:xfrm>
            <a:off x="304800" y="5105400"/>
            <a:ext cx="8458200" cy="400110"/>
          </a:xfrm>
          <a:prstGeom prst="rect">
            <a:avLst/>
          </a:prstGeom>
          <a:noFill/>
        </p:spPr>
        <p:txBody>
          <a:bodyPr wrap="square" rtlCol="0">
            <a:spAutoFit/>
          </a:bodyPr>
          <a:lstStyle/>
          <a:p>
            <a:r>
              <a:rPr lang="en-GB" sz="2000" smtClean="0"/>
              <a:t>In what ways are the </a:t>
            </a:r>
            <a:r>
              <a:rPr lang="en-GB" sz="2000" smtClean="0">
                <a:solidFill>
                  <a:srgbClr val="0000FF"/>
                </a:solidFill>
              </a:rPr>
              <a:t>villains</a:t>
            </a:r>
            <a:r>
              <a:rPr lang="en-GB" sz="2000" smtClean="0"/>
              <a:t> </a:t>
            </a:r>
            <a:r>
              <a:rPr lang="en-GB" sz="2000" b="1" smtClean="0"/>
              <a:t>similar to </a:t>
            </a:r>
            <a:r>
              <a:rPr lang="en-GB" sz="2000" smtClean="0"/>
              <a:t>or </a:t>
            </a:r>
            <a:r>
              <a:rPr lang="en-GB" sz="2000" b="1" smtClean="0"/>
              <a:t>different from </a:t>
            </a:r>
            <a:r>
              <a:rPr lang="en-GB" sz="2000" smtClean="0"/>
              <a:t>the </a:t>
            </a:r>
            <a:r>
              <a:rPr lang="en-GB" sz="2000" smtClean="0">
                <a:solidFill>
                  <a:srgbClr val="0000FF"/>
                </a:solidFill>
              </a:rPr>
              <a:t>great detective</a:t>
            </a:r>
            <a:r>
              <a:rPr lang="en-GB" sz="2000" smtClean="0"/>
              <a:t>? </a:t>
            </a:r>
            <a:endParaRPr lang="en-GB" sz="2000"/>
          </a:p>
        </p:txBody>
      </p:sp>
      <p:pic>
        <p:nvPicPr>
          <p:cNvPr id="1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550538" y="2743200"/>
            <a:ext cx="601111" cy="457200"/>
          </a:xfrm>
          <a:prstGeom prst="rect">
            <a:avLst/>
          </a:prstGeom>
          <a:solidFill>
            <a:schemeClr val="bg1"/>
          </a:solidFill>
          <a:ln w="9525">
            <a:solidFill>
              <a:schemeClr val="tx1"/>
            </a:solidFill>
            <a:miter lim="800000"/>
            <a:headEnd/>
            <a:tailEnd/>
          </a:ln>
          <a:extLst/>
        </p:spPr>
      </p:pic>
      <p:sp>
        <p:nvSpPr>
          <p:cNvPr id="2" name="TextBox 1"/>
          <p:cNvSpPr txBox="1"/>
          <p:nvPr/>
        </p:nvSpPr>
        <p:spPr>
          <a:xfrm>
            <a:off x="2227354" y="3625334"/>
            <a:ext cx="1245738" cy="369332"/>
          </a:xfrm>
          <a:prstGeom prst="rect">
            <a:avLst/>
          </a:prstGeom>
          <a:solidFill>
            <a:schemeClr val="bg1"/>
          </a:solidFill>
        </p:spPr>
        <p:txBody>
          <a:bodyPr wrap="square" rtlCol="0">
            <a:spAutoFit/>
          </a:bodyPr>
          <a:lstStyle/>
          <a:p>
            <a:r>
              <a:rPr lang="en-GB" smtClean="0"/>
              <a:t>Motivation</a:t>
            </a:r>
            <a:endParaRPr lang="en-GB"/>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134581"/>
            <a:ext cx="428158" cy="606351"/>
          </a:xfrm>
          <a:prstGeom prst="rect">
            <a:avLst/>
          </a:prstGeom>
          <a:solidFill>
            <a:schemeClr val="bg1"/>
          </a:solidFill>
          <a:ln>
            <a:noFill/>
          </a:ln>
          <a:extLst/>
        </p:spPr>
      </p:pic>
      <p:pic>
        <p:nvPicPr>
          <p:cNvPr id="12" name="Picture 9"/>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13000" contrast="18000"/>
                    </a14:imgEffect>
                  </a14:imgLayer>
                </a14:imgProps>
              </a:ext>
              <a:ext uri="{28A0092B-C50C-407E-A947-70E740481C1C}">
                <a14:useLocalDpi xmlns:a14="http://schemas.microsoft.com/office/drawing/2010/main" val="0"/>
              </a:ext>
            </a:extLst>
          </a:blip>
          <a:srcRect l="16561" t="15205" r="18495" b="16052"/>
          <a:stretch/>
        </p:blipFill>
        <p:spPr bwMode="auto">
          <a:xfrm>
            <a:off x="2850223" y="1600201"/>
            <a:ext cx="653002" cy="457200"/>
          </a:xfrm>
          <a:prstGeom prst="rect">
            <a:avLst/>
          </a:prstGeom>
          <a:solidFill>
            <a:schemeClr val="bg1"/>
          </a:solidFill>
          <a:ln w="28575">
            <a:solidFill>
              <a:schemeClr val="tx1"/>
            </a:solidFill>
            <a:miter lim="800000"/>
            <a:headEnd/>
            <a:tailEnd/>
          </a:ln>
          <a:extLst/>
        </p:spPr>
      </p:pic>
      <p:sp>
        <p:nvSpPr>
          <p:cNvPr id="13" name="TextBox 12"/>
          <p:cNvSpPr txBox="1"/>
          <p:nvPr/>
        </p:nvSpPr>
        <p:spPr>
          <a:xfrm>
            <a:off x="299986" y="1253090"/>
            <a:ext cx="1376413" cy="369332"/>
          </a:xfrm>
          <a:prstGeom prst="rect">
            <a:avLst/>
          </a:prstGeom>
          <a:solidFill>
            <a:schemeClr val="bg1"/>
          </a:solidFill>
        </p:spPr>
        <p:txBody>
          <a:bodyPr wrap="square" rtlCol="0">
            <a:spAutoFit/>
          </a:bodyPr>
          <a:lstStyle/>
          <a:p>
            <a:r>
              <a:rPr lang="en-GB" smtClean="0"/>
              <a:t>Intelligence</a:t>
            </a:r>
            <a:endParaRPr lang="en-GB"/>
          </a:p>
        </p:txBody>
      </p:sp>
      <p:sp>
        <p:nvSpPr>
          <p:cNvPr id="3" name="AutoShape 2" descr="data:image/jpeg;base64,/9j/4AAQSkZJRgABAQAAAQABAAD/2wCEAAkGBhQSEBQUEhISFBAQEBAQDxQQFRAQEA8QFBQVFBUQFBQXHCYeFxkkGRQVHy8gIycpLCwsFR8xNTAqNSYrLCkBCQoKDgwOGg8PGiokHCQsKSwqLCkpLCkpLCkvLCksLSkvLCkpLC8uLCwsLCoqKSwsLCwpLCksLCwvLCwsLCwpLP/AABEIALcBEwMBIgACEQEDEQH/xAAcAAABBQEBAQAAAAAAAAAAAAAGAAIDBAUBBwj/xABLEAABAwIDBQUFBAcDCQkAAAABAAIDBBEFEiEGEzFBUSJhcYGRBxQyUqEVQrHRI2JyksHC0jOj8ENjk5SksrPT4RclNDZEVHSCg//EABsBAAIDAQEBAAAAAAAAAAAAAAMEAQIFAAYH/8QANxEAAQQABAMFBgUEAwEAAAAAAQACAxEEEiExBRNRQWFxgaEUIpGxwdEVMlLh8CNCU2JyorIG/9oADAMBAAIRAxEAPwD1zdpkjFaLVDK1COiKNVj1oQzi7bhEeIEi6HpxcpWQ5tEw1qHfsoHUqrJhIRFYcE33cFDAVsgQnU0NuV1kz0Z10R+6gFtQs6qw0EGwRWPIKE6IFeey0xCZGFv1dJqdFkSxWK0ojaSkbSnp3WWnTAWusZpV6nl0Q52WF0btVpGYJGnzjgq0A1Wix1lnVl2TYGbdZrsPsU6MEK6H3KsGjv4fxU8x3ao5XRZb2G19VTqa3lqiV+HacVj4lhF+HEoscnVVdCQsxmKWTvfR1U9LsuXfESPBXTseLXBd5pjMxUEb+irwYhfmtvDnXF1kHAC3qf4LZw6gAbwPmlpiA22rT4ez+qA9Oq5hZYddDcErZq6a3BZVa+zSkGvdmXrnRR8soQqRZxU9I9QVnxLtO63JbzDovn2IaA80tMOTJeCja9ckforFUaqcg1TCnuKYUJFTSEwhSEJpC5co7J8YTSFJEpCgp+VJPskrKq+tAFBKU/OqlXJolXOtGa1ZWJuQxUygHitbFKnQ6oMrqglyScbKbGgWhLUgc9VyOvFlgTtceZVVhe087LqVC5Fzqy6ilfosGHELcSpZcVFuKI0ari4Uoq9o1PJDNSbuWhiWJX0HmsouWrh2rOnck1IPIK7Gf+nNWhhE7uEMnmMv42Tfs0kgtrSlTMyPVxAXIMSsdQtNkxfwGiowbPz3GaGQDwB/AohooMgDXNIPRwLSk58DKwXlKagxEchprgfNVYYSNSCtOmaDYdPxU7owRwVKCJwks1rnDnawDfEngk2YZ8rsrRZTjpGRDM40Folui5FTgnVSDD5Lfd9T+SYyF4cGlvxaBwN2+oRZMBOxpcW6DvCHDj8NM/JG8E9AVbZRjS3BT7gEq5RYS7mfDRaEeBkG5v6LFfjYIzle9oPeVplhG6oDDmgcBcqu2ADRbctJ0N7cQdCqBZryTMZEgtpBCreTVDmNUthccEEYvUWJXou0E4bGb2vyQRFgz6lxy8BxJ4BHZEG+8Vd+OeW5GoReLm661F02wMltHtv01QxV0ronljxZzTYp2OVjtAVkSxubq4JNcmyOXA5IojlRqhK4nkJqoiJpTSnlNKhcmEJ8KaU+FcoKmsuJySuqr6hNRosbFcVsFFU4oA3ig3G8euSGlZjnE6BPhobqVJimLE3AWXTRZzclVGSE6nmrtA8g26rslKM1q+yKy7LGCLKZkRKf7mUQBQUHYtAWu04LFkqHcEV41AdShGqd2vBEjAtLyaJl7qQtSp4SToCp5KB1loRHWkHKCLKLtg9nswEhF3yG0d+Tb206X1N+i9bw7ZqJgF2hx534eiDdhZG5IOgY0eeUD816WzgtHiMrmOEbdAF5bhsLMZNLNOLIdQB2A8FRmwOFwtu2jwFvwQdtHgAZcfcPwnm08fVegFDu1U7Qyx43uO63E/46pbBzP5gF2Efi+Gihh9oiAa9uoI0vu03teYOmLbtPxA5fE8AibCMOHZZzvqe/7zkLVtQ3fOc3XK9vmWWB+rSjLBKxoc0/dI4/qu4FaTYhE15YNbSXGsU+aOFr9GkjMt5uGx2tl8zxUuFYC27i4XuRlvyA4KdtlPh2JNcXNuLsP0WY97y0geabwmHw8c8bqAcPy1prX2VVtPkJHO516py7JKHOce8ri+EYvSd4/wBj817eyd1BVxXF+Y4fkhbG6lkTgTpnF/8AHqiqqksLcz9B1Xnm2E4fKGgCzB53PL0A9V7D/wCUjleXD+3+fsuleGQku8liY1iwkNgbNCIsJpwyBtvvDMT1ugqoornQfii7Zkkx7t51b8J6jova4qIhopI4Sdrnm1cc5B/tBohkZLpmzZD3g3/L6o4qKXKL5h52XmO2uL72QNbqyO+vIuPNIwNdzAnsQ5vLKH2FSKFhUt1plZzQmlNITklVXTE0p5TSuUJhTouKaU6LiuUKwkurisqo8r9oS7QcFjMqMxvdZs1TfRRx1ZCWbCrulJOqJoXKWSqy+KG48VcOCe2tJ4lE5RXc1GGH4wOavy4u23FCVBOL+K0C9V5dK2e06uq82gCxZMN7V+q2MuihtcpuDDFxtJYjEBqbSUICvOorjgp6WJXbBaDYQ1Ke0EhVcFrTAS1xsy92GxsCTctNuGut+t0c4dt/E1oEkjDbnnZfz1QTMWnoqUlOwrQyxTNAlWM+EsmM0Ly0neqo+IK9JqPaPT27Lm38QfwQnim0u+JLCXPPMghre/XpyCHxC0cgp45w3kFdsOHh1jBtVe0zODp3l1agdl9aAHqrNPRABWqWpMQtYlt7ixsW+HcqX2p4JjsTv0QmlwN9UzI6GRuR2oW2NpLC36W3TT+pRx4w/MCwFoB1ublw+XTgFie/+CeMQPUK7yCCAEth4cNA8SMGo21uvCyjeLaS41jObqHW/gpHbQm3wH94fkgX7Wd8yRxp/wAy85NwDCTOzvjBK9C3jIA976IsqsecQcrQ2/MkuP1Q5PFcknUnieqpnGTzIK59q35BaWHwDMO3LG0AdyUxHE+doSp6ekBctiKhWDDiQzdEU0FQ1wGq6eMhThpmu2Kp1WHXCAMdwjK86aFesOYCEM4/hWYE2SWRP5yF5fLS2UYC2qyCxIKypWWKA4UmWm1CuJy4qq6YU0qQhLck8AfQrlChKdFxUzcPkPBjvRTw4LMT/ZuXWFBUSS0BgU3yH6JK1hVtU8y4V6czYmg/9u7/AFir/wCYmYhszh0ETpXUr3NZYuDZqousSBezpgOaUjx0BIaDqVQsO68yJT2SkI4pMUwckB1I6ME2zSmZzR3ktldYd608fjw2jDM1DG90uYsDc/wttdxc59rdodb38U4ZmhwYQbO2iHWlgrzplc4cAtKmxR3MI12clwyrJayihZI0Zsr2NOZugLmuBNwCR368FPs/NQ1L5WNoIo3wZcwfHHrdzmm1ieBbr4hVdiI2F2YH3avzXe8R7p3QiytJ5KxG8DVFlViFHFWR0zqKEGUMyyZIsvbzNaLW45m5fMKnj21sFLUGKOhp3ujDc7iI47OcA7KLRnkRr3p6HHMNNY06ixtskJMK9xtzvRY7al1tA7yBUMtaRxBHjcfijKm2vjkopaiKBhdALyxODGFtrEnMGm4y3cDbW1tDe2FH7T2OkY19HA0OexpcXxuLWucAXWMQva9+PJXjx5eTUe2h1FqJMCwNFSG/DT5rEdXHqonVnf8AVetSAAHLFFmAOUZGAF1tBcDTVY2yG1fvsb3bpkbmPaMoyuu1zQWu+EW1zD/6oDeORlhe1hoVevXZCPCTdF/p+687NX3/AFXBUL0Wm2secRfSOjY0AExPF7vORsguP2S7h8qoYTt/NN7xGY421MEUskTQXlkjoiRJGdeNwLa8z0RvxXSwzsB3Gx2P36If4U3bP6fug0ZjyPoU8QPPBjz4Ncf4Ium29qDh8dVGI8+/MM7TvCxvxZXNAeCL9jiT8a5s1txWT1DGSxEQyMeWyRxVDWhwbmac7nFuUgEeJCk8TcGOfk2u9eikcLZYGY69yFW0Up/yUvkx/wCSkbhs/KCf/RSfkvQ9p8YnhpZJYSC+PK4h+ZzcmYB2gI4A38kI0XtJqWlj6mNvu0hLd4xsjPhNnOaS4h2Wxu3johQ8VdMwvYzu316qzuFxsNFx+CoU+BVL3AbiYX5ujkAA63styj9nskhALnMvxc9uRo79U7a7aWqZVx09KdXxseLBhMjnueALv0Aszu4q3srtLJO6SGoaG1MF81uznaDlOnIg2BtocwIQJuKSiMTACqugda6+Cew2Dw0dsezM7qbrwofVSu9k4H/rWX/YH9Sy632fTMvu3iS3Cwtm8DdW9usRnp4Y5IH5by7uTsseDmaXNJzA21YRp8ypjauQ1FC8PApqxu7kjs05Jw4xPAda+j3R+h6q0PFpnxiQAEG/TWtBuQNEvNw2Iv7RttVeqoDY2rP+RPm6Ifi5bWD4DVM+OOw73w/wesrFMTrZcRmgppS0xDMxgIYMjWMJ4jtOJeOPVSU+M1tbTMNM4tqYZTFUtaY42yMc3MyWz+BuC23XNytaX8Qkc0F2UA0TqdL2vx28VMWBjjdbc1+WvojFlC8ch+9H+ahqsLe4WAb++z80HbG4lWzzhzpHSQRuLKhr3MBbma7KQ3Q3DgPQoj20q3xUUro3FrrxNzN0cGuka11jy0Nr96QlxrmTiHQk1sdrT7WWzNqsDFNgqiQ3aIR+1IB+AKzW+y6qJ7TqYDulef5FJheKVNJ7tNLKZKWrNnBz3PyC9ibu+FwHa00NiCpcXp6l2Jvp4qmRme8sIdLKGWLM+QWOmofbwVnSnOQSKom/A0fguDiBoFNT+y0j43xeTnn+VX4/ZzEOJYf3v6VnUe0U0mHVbXvPvFMA1z+D9252U3I+8LPFx0CyKKaeiip6sSl0Ez3Mkj7RFgXXaQTYuIY4gi1iOaoC85gasGgNdTV7942Vi/bojKPYmFvyejv6VONm4W8cth3H8kKY9h5qMVMRlLM8LX0rv/zBa0ai13B506KpjVbPJhbN8yVr4qoRybxrmGRm7eWONx2u0QL8yFRry7JRHvVem13XbrtXipLiL02v0R23CYR08gu+6wjkfQIU2dpZKapETDJLRTwtljkykxtcRcdodlp0cPNqKXtWfiMe6J9CiKsGvp2HuRWtJCY6nivz9B+a6mFqSX/FJOgU5CnsUeK0+8ppmfPDK3zyG31UjQnyfA79h34FeXjxL2PBHULQMYIXmdHDG/Cp5Cxm/iqoWxvsBI5j91dl+LhZ7zbla/JS4xV5qbDHv1AjqGPza5mwzRM163aFhbKbIz1rc0b42Mjc2NzpC7MLtDuy0DXQjmEQe1ChbT0tFCwkiNlQy54uAbHmce8uN/Ne6djIximQA24ucf8AiMh0+qzxDbCeyvqtvaNgp8YppGgNbK6EENGUFz3uge42/Ve30T8A/R45Uxj4XCa473bqa/1PqqXtGJ+0cOaDqXx386iK31BSoiTtNNYmwY4kcv8Aw0Q/ErNZii/DZj/id/1cKRDEA7zHyV72jjJPRzfI5xPjFJFI3+ZSSkR7Qt/zouPE0zh/Is32zk7mmAJu6SfQcSMjR+JCkxf/AMy0w/zTL+O6n/gow2KLsIw1vHN6EKXRDOfEIiwvY8wy1ZzsMFXHKwRgEFgcXFovwsA9w80LbFbZQ01M8TtkcXv3rMjWOs0xsBGrhzafVFWH7X7zEpqIRWFOxzjLvL5su7uMmXTWS3xcl597OtjYq6GZ07pgI3Rxs3T2tBzMLnXu09yrBi3GGV2OFCozpV0bA28u9S6IZhy+9ezRvBAI4EAjz1QJsI4R4hWxcLmUtH6sU7mj6ShGsUWVoaL2a0NF+NgLarzvYxpdj1e4AloFUD3H3iJtvMsd6LMwWNLoZ9NA0H10RHxDM0960NpHbrG6SS4Ae2nb4udJLCfo9qxa+YU2LyyCwZDWNfJfgGTgOk9WyvHmre34vjOGsHxB1O4jnY1V/wAGO9FjbVUm9r8XA4Mo2SHpeJ9C4jxs149VuYLFlzY8w0MdHwzgfIlLyRCzXX6LWwmFowzE4bginnDxrw3bg2/+zq7srt61raalMd+2yDebwADO+zezl5ZgOPJDmyV/szGJXG+eKNpPV+WUk+N5AiL2dbM0r6OCeSGM1O9ke17ic4LJnBhAvyyiyrjcWyNkvOBIziq/UWA3uFLItRl6fVGuNQCSlnZ88ErfVhXm8M7ZMCebginrWZTppvMgP/GK9IxBwbDK48Gwyk+AYSvH8NkDNnagOIBmroWxgkXdlEDnWHcGO9EjwnFvfHt/ez1u/REmibfkUQVteBLg8xILpIaZhPzZJWsJ/vD6rSkkEO0IAOtQ3Udxp/6oUM4zBkZgTXaEMicb6WzTQO19Vs1f6XadmTUU8VpD0tA8n6zMCcfiHZSezly+jtFQRi/MfJE+38YOHTG47BhkueWWVl/pdeaPxIR01swzU89PWR3P3Joc1h5shPiSvRvaG8Nwup/WjYweL5GNH4ryXaqkIFGAO1LhVGbc3OcZGtHoGhRwTEufDld+o+gb9LHmuxEYzX3fdejyVDY9ogAdZ47kdxp3fxhCbsVM2PFK+EH7z3EdMsxI+kio43I1m0tMXua1rYGgucQ1ovFUAXJ0GpA80tgCJ8WxGoYbxElrHDg7NJ2SDzu2O/gQgS4iT2YvO3KZ8c2ikRtz+Z+SubDztZiWIRA6h8jrdA2d+X6SIi2wcDQVN/uwPf8Audv+VCGwrc+MYnJyD5Gf37gPpHdFu14/7vq//iT/AO4UhjMZI3HMHb/TvxoIjIxyz5rN2KhiqsMhE0bJWMkmDRI0OAIkeAQD3Ot5rG9oWKCkr6ado7Yh7IIJacjntsQNeEiGhtC1mBsgilIq3Vb+xGXNlazO5+bTWx7IHUuW9jtMftTCICSXwQxGQm5JIJJJJ4n9E5aTXSxYl0j/AMpMvu/6gXfgdBshlrS0Adyg2Qq2VFPij815ZKeRzmgW+Jssm8HK2ckW5Ze8KOOvD9nnOsbRVQy34i8zb/SV3qpsAYHYljLmCzBDUssNAX5nAm37TX+qGKLH4m4I+ku41EtU1zWBrjeO8b8+bhxZltxueCZ5ssktt/XE6ugLdfgFTI0DXoR6ovxXC31GHUlVGHGeGlizhn9o+NoBDmka5mkFwtrqba2VrZvHRitHNBN/asDAXgDtA6xzW4Zg5mo5277LNrcWkw+owyKWV8dPHRx+9Nbmc0vGZpJaNTZ1liUcrhTYtVU5fFE+eFsD2ExuAdVZiBbUWa9tx+vZLgzSQ6kfmBjd0t9V39fDyV8rQ742PJaezmPS0VYKOcEMkkDA06tY9/wSxu+Rxt630N16DI5eXCvFdU4WyPO+enZH73I8Ov2HMe67jq62RxvwvINdV6nI1ZnF5HB7HHR5BzAdQSL890WJoojsVcvSTixJZPOd1RMgVGPaOmOgqISe57T+CWJYjnp5RAQ+V0T2RgEWzuaWi5Ogte/kvOcPj7R7mu/BHeARjIz9kFem/BoY3g2TWvZ9lrYHCNxOGMzyQbrTw71FsBg76OlLJGkSPldI4DtACzWNFxpwbfzVH2jYS6rbDu3NzQ74Oa8ll2yZO0CRbTJw70astZYGOsGp7kxHhGDE+02c1k9laiunRFh4bFJ/SJNeX2Q/QNMlbHWYlPANyGiJkDZHjMy5aTZpAs5xdxJJtwAWRWyy++zVUNZBE+Z8mUj3nMIjYBh/QOF8rW38FFiElmHoh91WVq4fCQElxvbLWmUDoBl+N2srjWCfgJQyM2062d/SkaYtUMqX0G+q43spWtdVPcyqMksjpGvlDGiGxbZjWi5HgrG0TTU4g2roamMSNYxoMjJ2GN7Q5pIDonNcC1x496Afe3I72MZnsVD8Hh4QHC9A4VpVONnTL1WZAZJXZTX881u7MbMPgjqZDMJK+sY9pkLXCONzrm9yLu7RzE2HwgABYNP7PaqAWbXOijJBeIPeWX4Aus1wBdbmRyC9Sw+n7IU9VRhzUmxlOc4E+9V7dm3Z2LTdhmDQlD0+2dNFo4yacOw48OpXlsuGRl8kn2hI18rnvkMVPMy5c4uPCUXFyeKMtrsItqEIChPRafDOCQRsL4i4XvsdvFqweIYuSGTKaI7P5a3GYhSe/wAFSZpnR0sMcMMW57do43NDnSOk1OZ7ncOnnyimp3Gv/SzPlxIObn3DQIGOc45bGW7viA4j4QsUUB6Le2Xwu8mqYl4LDGwut2gA3GwNjs66nr2oGGx75pQzSj3futPCtjQcPkpGSyDfzNmllMbW3AyWjazObD9G3iTxPXRYR7Ko6aojndK6Qwv3gaY2NBcB2STc8DY+IR/h1IGtCsTRiywzEQHgE0677706dOi9KIo7CD9pcWY6nlheJWiVjo3OYIy4Ndo613Wva480CYVs7h+8DnmrkDTqyT3djXD5XZNbdwIRrtbCAwnxWZsNsI6qjdM9zmRl1orWu+xs52vLiF2Ew8EMRayxZ7CVWaICQXsrG0+F02IiPO6WIwh7WmPdkFjst2lpB+UWt3qPZ+lpMNDt0ySSR4yukeWZst75GgABovrpxsL3sET4jsFkicYXuL2tuAbHNbkvOnyEkg8Roe7uTkHD8PLFyKOXpmPj16pPEyNj95u62dp9oYKuAwysnbGXte7dPia52W9gS5p0vY+LQs2uxSjmqIZ3U82amZDHE1srGxBsLi9gLcuup68lmVLEyOBNR8Gw0YDWNIGv9zu3ft7VnnFuPb6Bam0tVSVsollgnDwwMO7mY0PYCSA4Fh6nUWV7CNsIKOLdU9IWsuXG8uZz3H7znFpJOg9AsR8GirOapk4RhXRiJzSWjYZnV81wxUl2D6D7LYwfauGj3m4oyDM4Olc+dz3vIva7iwn7zj5lT1ntSzMcx1GxzHtcx7XTGzmuFi0/o+BBQ5JHosWtNkvNwbBl3Mcy3dS51/8ApEjxEhOUH0H2WzhmOUsEokjw5hew5mGSpmlDHDUOa1zLXHI8QtV23TTUiqNDEalrcrZDNKS1ti2waRlGhPLmUGRuVlqHJgMPI7M4Emq/M7bp+bbuWzDHpqiag24bTukfDQwsfMbzHeSuMhuTd2bvcfVZ1FtBDDLvYsPpmyA5mlz55Aw3vdjXGzfIaLJeoHFd7BALoHXf3na+OuqPym9EUYrtj71l94pKaTJfIXb27b8RcOGmnBSjbl4h3IpqUQFpbugxwjsdSMt+uqFGOT3OUt4fhqDcmg2Fmh4aocjABYC2qHbJ1PfcUtHFm+IsjkDnDoXZ7kKw72l1XywfuSf1oVlKjzJv8Nwj/edGCe/VYMkkjHUCir/tIqukH7j/AOtJCmZJT+GYP/E34KntEvVEuHvs66I8KxMR9lx04sPK3RDlLFoPVWXVFhYi45JVzC42F6rg2PjgBim/KfQo3GNst8Q9Vg4xizX3DTcn0QxPiQbyJ8FWfjQ5NPmq8mTsC9PHi+HQnPzb+P2UuKTi1lgyO1Vioqi5Vk7BCWDVeP43xFuLltuwTSirYjGhHJkcdDwQwSF2N5BBGhCJJDnbSxIp+W4OC+icNxAFo1VySsFuK8YwTbJ7BZ3JbMm2hcOKzm4WRppbXtMb22tfazEQRa6FfeQqldiZkNyVTdUd69NhS2KMNJXk8e2SaW2jRbAqQtDB8TDJRqhYVXenCqtrdGlkY5pbaBh4Zo3h1bL23D8WaWjVS1OJtAOq8dp9q3MFrqGt2wkcLArzMmDeXabL1jMZG1tlbW3O0Gc7uM9p5DQehJtde1YPh7aenihYLMiiYxvgABfvXy8yRz5AdS7MF9F7J7QianYXkB7QGv8AEAaqksHJy+fx0QRM6clyIwvENpg1tdUBnwiZ1rddL/W69ZxjaGOCJzyQXAHIObncgF4tLIXvc52rnOLnHqSbkpnAi5L7Kr5fZJ4ywxNkZdSQwJ0ZVplgt7KsUHVU6nQLInnWvXSiyGq2TVKTaJuPVWHz6LJrHXUz5TZVZClHusJuFtOtKJyna9VWlPzpaltsnACmc9Qvco3SJZ1NIjcQLTmuUrXaKIBPuuRnyMLUyUqHMnyOVcuTLDovPYgAuUmZJR5kla0tSK4Jk+Q3BWXFMrol0t1ScY1T10FnzMLioHU5Wu2BRywJ4gBDjtyyN0U9tGStSGiV1lEpZqomZWywDQphpkQS0yhZRXK5zq0C6ODSys6CjKttoVqwUVlI+BTWllXaNaCwpILKExFbD6a5XRQoNnsTgjaN1jthVmKkutD3FSRU9lIJvVc6MEaLPdh/cmswNzuARPhmHbx9uXEnoiul2cbbifoiF7AQCUFmElc3MBogLCtl3ZwTyFx4orpMIc0aOIW43DMh8FZDB0TD8jxoAlmPdCSChqvw1xYbuJPLxQ7NRuavQJ4QVl1NCDyS8cYadEGeYyboKLyF11ciKbCmnkqj8Eb0TWYgJHJqhqqrbrImeSUayYA35VXds8z5Uu9rnJhhDUGOJUL7owmwJg+6s2owxo5IfJcic0BD17LhkWlNTDoqb4go5JVvaFVdIuCRSuiTd2o5RUidISp29XBGuhq7lKfaSo3OTCFOWrmRW5aGZLUNlxTZUlGVRnU0D9VsU0gWBG5X4amyAw0jlb7Hiy4XhY5r7JrK+5RS+0zGaCIoXhWM4WFHWpSYkjAgBBc/M5a0koTopQh04lcqzDXIbTZTDpA1qIxMFDNUhYz8StzVGfE0SR4ApAidZtbwqhdWo5QheGuVtmJ25qkZHarTzECmrclmCrGtsVlSYnfmqc1d3rpCOxdDPYpy9D2cqhY9SUYUtSLcV5VguIEWI6Iyo8W04JBwc51rfixMXJDXGiEQYni7WgDnr6LKdjwWJWVmZxKz5XlOstrQFhTVLIXBEr9oAoJMcahZ8h71C8nvRWydyA+CkU/azTzThiA7kGOe7qVzeP6lE5l9iUMbmozdXBQvrgg11S/qUt8/qVGcLixwRLU1YWLW1QWZPO/qVnTSu5kqecAqmFztVcnnVN8iquemFyqZlAhVkvTcygzLmZU5iJylPnS3ir3XLqDIVIjCsGVNMqguuXVC8q+QKfeJKvddVc5U5ApAU7eKIOTrpdFXXyFMExC45RlTalWRWFNNQTzUF0rq2YrqUolKeKp3VVwVKxii1xF7p5qCeabnUggThAptRShzlLenqpXRKF7Vy5LeHquZ0wlcCi1NIgwSpIRlSVRLfyQTgUJce5HVDRiw4q7HC0Rt1QUgaoXsVt8BAVUppVGhKpvj1XTAnvGqddDCI8hV3Uy4KZTZl0OVwdUMt0VOWkCUdKrMhTY5LKAacpLbaq01DosDEaSyLrrJxKHirSsvUIcUgGhQjImqasjsVXugKrqvRdXFy65ddaik5cTbpKLU0ulcXElVdSS6mpLrU0ugJ4aUkkJWXSwqJwSSXLkxK64krKVPTx3WrT0oSSVbXAK62gCcKEJJKLKtShmpAs2qhsuJLgVBCz3KSFl0klJ2UIrwBgsO7RGNGUkkNhNo47Eq2o18NFmuqUklog6IBO6j94SbNqkkpKqCpbBcyhJJSQrjZccxVpNEklDxopj1KfDMoK3UJJIjDbUriGhrtEK4o1Zt11JKu3VmbLl0rpJKisuXSukkuUrl0lxJQuSSSSXLl//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559" y="4349682"/>
            <a:ext cx="928687" cy="617999"/>
          </a:xfrm>
          <a:prstGeom prst="rect">
            <a:avLst/>
          </a:prstGeom>
          <a:solidFill>
            <a:schemeClr val="bg1"/>
          </a:solidFill>
          <a:ln>
            <a:noFill/>
          </a:ln>
        </p:spPr>
      </p:pic>
      <p:sp>
        <p:nvSpPr>
          <p:cNvPr id="14" name="TextBox 13"/>
          <p:cNvSpPr txBox="1"/>
          <p:nvPr/>
        </p:nvSpPr>
        <p:spPr>
          <a:xfrm>
            <a:off x="178034" y="3582020"/>
            <a:ext cx="1245738" cy="738664"/>
          </a:xfrm>
          <a:prstGeom prst="rect">
            <a:avLst/>
          </a:prstGeom>
          <a:solidFill>
            <a:schemeClr val="bg1"/>
          </a:solidFill>
        </p:spPr>
        <p:txBody>
          <a:bodyPr wrap="square" rtlCol="0">
            <a:spAutoFit/>
          </a:bodyPr>
          <a:lstStyle/>
          <a:p>
            <a:r>
              <a:rPr lang="en-GB" sz="1400" smtClean="0"/>
              <a:t>Attitude to crime &amp; the police</a:t>
            </a:r>
            <a:endParaRPr lang="en-GB" sz="1400"/>
          </a:p>
        </p:txBody>
      </p:sp>
      <p:sp>
        <p:nvSpPr>
          <p:cNvPr id="6" name="TextBox 5"/>
          <p:cNvSpPr txBox="1"/>
          <p:nvPr/>
        </p:nvSpPr>
        <p:spPr>
          <a:xfrm>
            <a:off x="299986" y="2209800"/>
            <a:ext cx="1123786" cy="523220"/>
          </a:xfrm>
          <a:prstGeom prst="rect">
            <a:avLst/>
          </a:prstGeom>
          <a:solidFill>
            <a:schemeClr val="bg1"/>
          </a:solidFill>
        </p:spPr>
        <p:txBody>
          <a:bodyPr wrap="square" rtlCol="0">
            <a:spAutoFit/>
          </a:bodyPr>
          <a:lstStyle/>
          <a:p>
            <a:r>
              <a:rPr lang="en-GB" sz="1400" smtClean="0"/>
              <a:t>Class background</a:t>
            </a:r>
            <a:endParaRPr lang="en-GB" sz="1400"/>
          </a:p>
        </p:txBody>
      </p:sp>
      <p:pic>
        <p:nvPicPr>
          <p:cNvPr id="16" name="Picture 15"/>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8000" contrast="39000"/>
                    </a14:imgEffect>
                  </a14:imgLayer>
                </a14:imgProps>
              </a:ext>
              <a:ext uri="{28A0092B-C50C-407E-A947-70E740481C1C}">
                <a14:useLocalDpi xmlns:a14="http://schemas.microsoft.com/office/drawing/2010/main" val="0"/>
              </a:ext>
            </a:extLst>
          </a:blip>
          <a:srcRect l="13290" t="12632" r="53789" b="43684"/>
          <a:stretch/>
        </p:blipFill>
        <p:spPr bwMode="auto">
          <a:xfrm>
            <a:off x="6324600" y="2533416"/>
            <a:ext cx="487142" cy="363604"/>
          </a:xfrm>
          <a:prstGeom prst="rect">
            <a:avLst/>
          </a:prstGeom>
          <a:solidFill>
            <a:schemeClr val="bg1"/>
          </a:solidFill>
          <a:ln w="28575">
            <a:solidFill>
              <a:schemeClr val="tx1"/>
            </a:solidFill>
            <a:miter lim="800000"/>
            <a:headEnd/>
            <a:tailEnd/>
          </a:ln>
          <a:extLst/>
        </p:spPr>
      </p:pic>
      <p:pic>
        <p:nvPicPr>
          <p:cNvPr id="17" name="Picture 2"/>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bright="15000" contrast="19000"/>
                    </a14:imgEffect>
                  </a14:imgLayer>
                </a14:imgProps>
              </a:ext>
              <a:ext uri="{28A0092B-C50C-407E-A947-70E740481C1C}">
                <a14:useLocalDpi xmlns:a14="http://schemas.microsoft.com/office/drawing/2010/main" val="0"/>
              </a:ext>
            </a:extLst>
          </a:blip>
          <a:srcRect l="1976" t="11070" r="10064"/>
          <a:stretch/>
        </p:blipFill>
        <p:spPr bwMode="auto">
          <a:xfrm>
            <a:off x="6324600" y="3051959"/>
            <a:ext cx="502511" cy="367214"/>
          </a:xfrm>
          <a:prstGeom prst="rect">
            <a:avLst/>
          </a:prstGeom>
          <a:solidFill>
            <a:schemeClr val="bg1"/>
          </a:solidFill>
          <a:ln w="28575">
            <a:solidFill>
              <a:schemeClr val="tx1"/>
            </a:solidFill>
            <a:miter lim="800000"/>
            <a:headEnd/>
            <a:tailEnd/>
          </a:ln>
          <a:effectLst/>
          <a:extLst/>
        </p:spPr>
      </p:pic>
      <p:pic>
        <p:nvPicPr>
          <p:cNvPr id="18" name="Picture 3"/>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19000" contrast="16000"/>
                    </a14:imgEffect>
                  </a14:imgLayer>
                </a14:imgProps>
              </a:ext>
              <a:ext uri="{28A0092B-C50C-407E-A947-70E740481C1C}">
                <a14:useLocalDpi xmlns:a14="http://schemas.microsoft.com/office/drawing/2010/main" val="0"/>
              </a:ext>
            </a:extLst>
          </a:blip>
          <a:srcRect t="6666" r="31355" b="11048"/>
          <a:stretch/>
        </p:blipFill>
        <p:spPr bwMode="auto">
          <a:xfrm>
            <a:off x="5726273" y="3174733"/>
            <a:ext cx="437358" cy="390235"/>
          </a:xfrm>
          <a:prstGeom prst="rect">
            <a:avLst/>
          </a:prstGeom>
          <a:solidFill>
            <a:schemeClr val="bg1"/>
          </a:solidFill>
          <a:ln w="28575">
            <a:solidFill>
              <a:schemeClr val="tx1"/>
            </a:solidFill>
            <a:miter lim="800000"/>
            <a:headEnd/>
            <a:tailEnd/>
          </a:ln>
          <a:extLst/>
        </p:spPr>
      </p:pic>
      <p:pic>
        <p:nvPicPr>
          <p:cNvPr id="19" name="Picture 2" descr="http://www.jeremy-brett.com/wp-content/uploads/2012/11/blackmailer-006.jp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rightnessContrast bright="-13000" contrast="19000"/>
                    </a14:imgEffect>
                  </a14:imgLayer>
                </a14:imgProps>
              </a:ext>
              <a:ext uri="{28A0092B-C50C-407E-A947-70E740481C1C}">
                <a14:useLocalDpi xmlns:a14="http://schemas.microsoft.com/office/drawing/2010/main" val="0"/>
              </a:ext>
            </a:extLst>
          </a:blip>
          <a:srcRect l="14359" t="10489" r="46247"/>
          <a:stretch/>
        </p:blipFill>
        <p:spPr bwMode="auto">
          <a:xfrm>
            <a:off x="5839461" y="2469079"/>
            <a:ext cx="324170" cy="492279"/>
          </a:xfrm>
          <a:prstGeom prst="rect">
            <a:avLst/>
          </a:prstGeom>
          <a:solidFill>
            <a:schemeClr val="bg1"/>
          </a:solidFill>
          <a:ln w="28575">
            <a:solidFill>
              <a:schemeClr val="tx1"/>
            </a:solidFill>
          </a:ln>
          <a:extLst/>
        </p:spPr>
      </p:pic>
      <p:pic>
        <p:nvPicPr>
          <p:cNvPr id="20"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260993" y="1144366"/>
            <a:ext cx="407522" cy="596566"/>
          </a:xfrm>
          <a:prstGeom prst="rect">
            <a:avLst/>
          </a:prstGeom>
          <a:solidFill>
            <a:schemeClr val="bg1"/>
          </a:solidFill>
          <a:ln w="9525">
            <a:solidFill>
              <a:schemeClr val="tx1"/>
            </a:solidFill>
            <a:miter lim="800000"/>
            <a:headEnd/>
            <a:tailEnd/>
          </a:ln>
          <a:effectLst/>
        </p:spPr>
      </p:pic>
      <p:pic>
        <p:nvPicPr>
          <p:cNvPr id="21"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02837" y="2291921"/>
            <a:ext cx="796788" cy="482989"/>
          </a:xfrm>
          <a:prstGeom prst="rect">
            <a:avLst/>
          </a:prstGeom>
          <a:solidFill>
            <a:schemeClr val="bg1"/>
          </a:solidFill>
          <a:ln>
            <a:noFill/>
          </a:ln>
          <a:effectLst/>
          <a:extLst/>
        </p:spPr>
      </p:pic>
      <p:pic>
        <p:nvPicPr>
          <p:cNvPr id="22" name="Picture 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94946" y="1879671"/>
            <a:ext cx="768054" cy="330129"/>
          </a:xfrm>
          <a:prstGeom prst="rect">
            <a:avLst/>
          </a:prstGeom>
          <a:solidFill>
            <a:schemeClr val="bg1"/>
          </a:solidFill>
          <a:ln w="9525">
            <a:solidFill>
              <a:schemeClr val="tx1"/>
            </a:solidFill>
            <a:miter lim="800000"/>
            <a:headEnd/>
            <a:tailEnd/>
          </a:ln>
          <a:extLst/>
        </p:spPr>
      </p:pic>
      <p:pic>
        <p:nvPicPr>
          <p:cNvPr id="23" name="Picture 2" descr="http://www.yorkccd.org/wordpress/wp-content/uploads/2010/12/Early-Riser-red-fox-print.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19458" t="10198" r="24304" b="36587"/>
          <a:stretch/>
        </p:blipFill>
        <p:spPr bwMode="auto">
          <a:xfrm>
            <a:off x="7900863" y="2914543"/>
            <a:ext cx="917427" cy="571714"/>
          </a:xfrm>
          <a:prstGeom prst="rect">
            <a:avLst/>
          </a:prstGeom>
          <a:solidFill>
            <a:schemeClr val="bg1"/>
          </a:solidFill>
          <a:ln>
            <a:solidFill>
              <a:schemeClr val="tx1"/>
            </a:solidFill>
          </a:ln>
          <a:extLst/>
        </p:spPr>
      </p:pic>
      <p:pic>
        <p:nvPicPr>
          <p:cNvPr id="24" name="Picture 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248853" y="3625334"/>
            <a:ext cx="550772" cy="556644"/>
          </a:xfrm>
          <a:prstGeom prst="rect">
            <a:avLst/>
          </a:prstGeom>
          <a:solidFill>
            <a:schemeClr val="bg1"/>
          </a:solidFill>
          <a:ln w="9525">
            <a:solidFill>
              <a:schemeClr val="tx1"/>
            </a:solidFill>
            <a:miter lim="800000"/>
            <a:headEnd/>
            <a:tailEnd/>
          </a:ln>
          <a:effectLst/>
          <a:extLst/>
        </p:spPr>
      </p:pic>
      <p:pic>
        <p:nvPicPr>
          <p:cNvPr id="25" name="Picture 3"/>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3576" r="16106"/>
          <a:stretch/>
        </p:blipFill>
        <p:spPr bwMode="auto">
          <a:xfrm>
            <a:off x="8284673" y="4389109"/>
            <a:ext cx="514952" cy="539147"/>
          </a:xfrm>
          <a:prstGeom prst="rect">
            <a:avLst/>
          </a:prstGeom>
          <a:solidFill>
            <a:schemeClr val="bg1"/>
          </a:solidFill>
          <a:ln w="9525">
            <a:solidFill>
              <a:schemeClr val="tx1"/>
            </a:solidFill>
            <a:miter lim="800000"/>
            <a:headEnd/>
            <a:tailEnd/>
          </a:ln>
          <a:effectLst/>
          <a:extLst/>
        </p:spPr>
      </p:pic>
      <p:sp>
        <p:nvSpPr>
          <p:cNvPr id="26" name="TextBox 25"/>
          <p:cNvSpPr txBox="1"/>
          <p:nvPr/>
        </p:nvSpPr>
        <p:spPr>
          <a:xfrm>
            <a:off x="3935197" y="1134581"/>
            <a:ext cx="1376413" cy="369332"/>
          </a:xfrm>
          <a:prstGeom prst="rect">
            <a:avLst/>
          </a:prstGeom>
          <a:solidFill>
            <a:schemeClr val="bg1"/>
          </a:solidFill>
        </p:spPr>
        <p:txBody>
          <a:bodyPr wrap="square" rtlCol="0">
            <a:spAutoFit/>
          </a:bodyPr>
          <a:lstStyle/>
          <a:p>
            <a:r>
              <a:rPr lang="en-GB" smtClean="0"/>
              <a:t>Intelligence</a:t>
            </a:r>
            <a:endParaRPr lang="en-GB"/>
          </a:p>
        </p:txBody>
      </p:sp>
      <p:sp>
        <p:nvSpPr>
          <p:cNvPr id="27" name="TextBox 26"/>
          <p:cNvSpPr txBox="1"/>
          <p:nvPr/>
        </p:nvSpPr>
        <p:spPr>
          <a:xfrm>
            <a:off x="3972007" y="2044735"/>
            <a:ext cx="1123786" cy="523220"/>
          </a:xfrm>
          <a:prstGeom prst="rect">
            <a:avLst/>
          </a:prstGeom>
          <a:solidFill>
            <a:schemeClr val="bg1"/>
          </a:solidFill>
        </p:spPr>
        <p:txBody>
          <a:bodyPr wrap="square" rtlCol="0">
            <a:spAutoFit/>
          </a:bodyPr>
          <a:lstStyle/>
          <a:p>
            <a:r>
              <a:rPr lang="en-GB" sz="1400" smtClean="0"/>
              <a:t>Class background</a:t>
            </a:r>
            <a:endParaRPr lang="en-GB" sz="1400"/>
          </a:p>
        </p:txBody>
      </p:sp>
      <p:sp>
        <p:nvSpPr>
          <p:cNvPr id="28" name="TextBox 27"/>
          <p:cNvSpPr txBox="1"/>
          <p:nvPr/>
        </p:nvSpPr>
        <p:spPr>
          <a:xfrm>
            <a:off x="6024807" y="3983618"/>
            <a:ext cx="1245738" cy="369332"/>
          </a:xfrm>
          <a:prstGeom prst="rect">
            <a:avLst/>
          </a:prstGeom>
          <a:solidFill>
            <a:schemeClr val="bg1"/>
          </a:solidFill>
        </p:spPr>
        <p:txBody>
          <a:bodyPr wrap="square" rtlCol="0">
            <a:spAutoFit/>
          </a:bodyPr>
          <a:lstStyle/>
          <a:p>
            <a:r>
              <a:rPr lang="en-GB" smtClean="0"/>
              <a:t>Motivation</a:t>
            </a:r>
            <a:endParaRPr lang="en-GB"/>
          </a:p>
        </p:txBody>
      </p:sp>
      <p:sp>
        <p:nvSpPr>
          <p:cNvPr id="29" name="TextBox 28"/>
          <p:cNvSpPr txBox="1"/>
          <p:nvPr/>
        </p:nvSpPr>
        <p:spPr>
          <a:xfrm>
            <a:off x="3960011" y="3244954"/>
            <a:ext cx="1245738" cy="738664"/>
          </a:xfrm>
          <a:prstGeom prst="rect">
            <a:avLst/>
          </a:prstGeom>
          <a:solidFill>
            <a:schemeClr val="bg1"/>
          </a:solidFill>
        </p:spPr>
        <p:txBody>
          <a:bodyPr wrap="square" rtlCol="0">
            <a:spAutoFit/>
          </a:bodyPr>
          <a:lstStyle/>
          <a:p>
            <a:r>
              <a:rPr lang="en-GB" sz="1400" smtClean="0"/>
              <a:t>Attitude to crime &amp; the police</a:t>
            </a:r>
            <a:endParaRPr lang="en-GB" sz="1400"/>
          </a:p>
        </p:txBody>
      </p:sp>
      <p:pic>
        <p:nvPicPr>
          <p:cNvPr id="3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9556" y="4147483"/>
            <a:ext cx="928687" cy="617999"/>
          </a:xfrm>
          <a:prstGeom prst="rect">
            <a:avLst/>
          </a:prstGeom>
          <a:solidFill>
            <a:schemeClr val="bg1"/>
          </a:solidFill>
          <a:ln>
            <a:noFill/>
          </a:ln>
        </p:spPr>
      </p:pic>
      <p:cxnSp>
        <p:nvCxnSpPr>
          <p:cNvPr id="31" name="Straight Connector 30"/>
          <p:cNvCxnSpPr/>
          <p:nvPr/>
        </p:nvCxnSpPr>
        <p:spPr>
          <a:xfrm>
            <a:off x="1265246" y="1622422"/>
            <a:ext cx="411153" cy="1092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3" name="Straight Connector 3072"/>
          <p:cNvCxnSpPr/>
          <p:nvPr/>
        </p:nvCxnSpPr>
        <p:spPr>
          <a:xfrm flipH="1">
            <a:off x="2057400" y="1879671"/>
            <a:ext cx="609600" cy="8355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6" name="Straight Connector 3075"/>
          <p:cNvCxnSpPr/>
          <p:nvPr/>
        </p:nvCxnSpPr>
        <p:spPr>
          <a:xfrm flipH="1" flipV="1">
            <a:off x="2057400" y="3244954"/>
            <a:ext cx="518879" cy="380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8" name="Straight Connector 3077"/>
          <p:cNvCxnSpPr/>
          <p:nvPr/>
        </p:nvCxnSpPr>
        <p:spPr>
          <a:xfrm flipV="1">
            <a:off x="1219200" y="3174733"/>
            <a:ext cx="457199" cy="819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80" name="Straight Connector 3079"/>
          <p:cNvCxnSpPr>
            <a:endCxn id="10" idx="3"/>
          </p:cNvCxnSpPr>
          <p:nvPr/>
        </p:nvCxnSpPr>
        <p:spPr>
          <a:xfrm>
            <a:off x="988192" y="2715218"/>
            <a:ext cx="562346" cy="256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82" name="Straight Connector 3081"/>
          <p:cNvCxnSpPr/>
          <p:nvPr/>
        </p:nvCxnSpPr>
        <p:spPr>
          <a:xfrm>
            <a:off x="4998243" y="1442649"/>
            <a:ext cx="841218" cy="8636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84" name="Straight Connector 3083"/>
          <p:cNvCxnSpPr/>
          <p:nvPr/>
        </p:nvCxnSpPr>
        <p:spPr>
          <a:xfrm>
            <a:off x="4998243" y="2533415"/>
            <a:ext cx="728030" cy="3100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86" name="Straight Connector 3085"/>
          <p:cNvCxnSpPr/>
          <p:nvPr/>
        </p:nvCxnSpPr>
        <p:spPr>
          <a:xfrm flipV="1">
            <a:off x="4998243" y="3435144"/>
            <a:ext cx="640557" cy="374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88" name="Straight Connector 3087"/>
          <p:cNvCxnSpPr/>
          <p:nvPr/>
        </p:nvCxnSpPr>
        <p:spPr>
          <a:xfrm flipH="1" flipV="1">
            <a:off x="6384758" y="3486257"/>
            <a:ext cx="183413" cy="465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90" name="Straight Connector 3089"/>
          <p:cNvCxnSpPr/>
          <p:nvPr/>
        </p:nvCxnSpPr>
        <p:spPr>
          <a:xfrm flipH="1">
            <a:off x="7010400" y="2533415"/>
            <a:ext cx="609600" cy="1818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8077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981200"/>
            <a:ext cx="7391400" cy="3847207"/>
          </a:xfrm>
          <a:prstGeom prst="rect">
            <a:avLst/>
          </a:prstGeom>
          <a:solidFill>
            <a:schemeClr val="bg1"/>
          </a:solidFill>
        </p:spPr>
        <p:txBody>
          <a:bodyPr wrap="square" rtlCol="0">
            <a:spAutoFit/>
          </a:bodyPr>
          <a:lstStyle/>
          <a:p>
            <a:r>
              <a:rPr lang="en-GB" sz="2400" dirty="0" smtClean="0"/>
              <a:t>This Controlled Assessment consists of 4 elements which we will tackle in 4 separate sections</a:t>
            </a:r>
            <a:r>
              <a:rPr lang="en-GB" sz="2400" dirty="0" smtClean="0"/>
              <a:t>:</a:t>
            </a:r>
            <a:br>
              <a:rPr lang="en-GB" sz="2400" dirty="0" smtClean="0"/>
            </a:br>
            <a:endParaRPr lang="en-GB" sz="2800" dirty="0"/>
          </a:p>
          <a:p>
            <a:pPr marL="342900" indent="-342900">
              <a:buAutoNum type="arabicPeriod"/>
            </a:pPr>
            <a:r>
              <a:rPr lang="en-GB" sz="2400" b="1" dirty="0" smtClean="0"/>
              <a:t>Introduction – What is the role of the villain in a Sherlock Holmes story</a:t>
            </a:r>
            <a:r>
              <a:rPr lang="en-GB" sz="2400" b="1" dirty="0" smtClean="0"/>
              <a:t>?</a:t>
            </a:r>
            <a:endParaRPr lang="en-GB" sz="2400" dirty="0"/>
          </a:p>
          <a:p>
            <a:pPr marL="342900" indent="-342900">
              <a:buAutoNum type="arabicPeriod"/>
            </a:pPr>
            <a:r>
              <a:rPr lang="en-GB" sz="2400" b="1" dirty="0" smtClean="0"/>
              <a:t>How does Conan Doyle present …… as the villain</a:t>
            </a:r>
          </a:p>
          <a:p>
            <a:r>
              <a:rPr lang="en-GB" sz="2400" b="1" dirty="0"/>
              <a:t> </a:t>
            </a:r>
            <a:r>
              <a:rPr lang="en-GB" sz="2400" b="1" dirty="0" smtClean="0"/>
              <a:t>    [</a:t>
            </a:r>
            <a:r>
              <a:rPr lang="en-GB" sz="2400" b="1" dirty="0" smtClean="0"/>
              <a:t>INTRO to section - In this story the villain is … who …</a:t>
            </a:r>
            <a:r>
              <a:rPr lang="en-GB" sz="2400" b="1" dirty="0" smtClean="0"/>
              <a:t>]</a:t>
            </a:r>
            <a:endParaRPr lang="en-GB" sz="2400" b="1" dirty="0" smtClean="0"/>
          </a:p>
          <a:p>
            <a:r>
              <a:rPr lang="en-GB" sz="2400" b="1" dirty="0" smtClean="0"/>
              <a:t>3. How does Conan Doyle present …… as the villain</a:t>
            </a:r>
            <a:r>
              <a:rPr lang="en-GB" sz="2400" b="1" dirty="0" smtClean="0"/>
              <a:t>?</a:t>
            </a:r>
            <a:endParaRPr lang="en-GB" sz="2400" dirty="0"/>
          </a:p>
          <a:p>
            <a:r>
              <a:rPr lang="en-GB" sz="2400" b="1" dirty="0" smtClean="0"/>
              <a:t>4. Is there a pattern in Conan Doyle’s presentation of </a:t>
            </a:r>
            <a:r>
              <a:rPr lang="en-GB" sz="2400" b="1" dirty="0" smtClean="0"/>
              <a:t> </a:t>
            </a:r>
            <a:br>
              <a:rPr lang="en-GB" sz="2400" b="1" dirty="0" smtClean="0"/>
            </a:br>
            <a:r>
              <a:rPr lang="en-GB" sz="2400" b="1" dirty="0" smtClean="0"/>
              <a:t>     villains </a:t>
            </a:r>
            <a:r>
              <a:rPr lang="en-GB" sz="2400" b="1" dirty="0" smtClean="0"/>
              <a:t>in his Sherlock Holmes stories?</a:t>
            </a:r>
            <a:endParaRPr lang="en-GB" sz="2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910" y="5957194"/>
            <a:ext cx="1100890" cy="824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457200"/>
            <a:ext cx="8077200" cy="1384995"/>
          </a:xfrm>
          <a:prstGeom prst="rect">
            <a:avLst/>
          </a:prstGeom>
          <a:noFill/>
        </p:spPr>
        <p:txBody>
          <a:bodyPr wrap="square" rtlCol="0">
            <a:spAutoFit/>
          </a:bodyPr>
          <a:lstStyle/>
          <a:p>
            <a:r>
              <a:rPr lang="en-GB" sz="2800" b="1" dirty="0" smtClean="0"/>
              <a:t>Explore the ways in which Conan Doyle presents the villains in two Sherlock Holmes stories, making reference to villains in other stories in the collection.</a:t>
            </a:r>
            <a:endParaRPr lang="en-GB" sz="2800" b="1" dirty="0"/>
          </a:p>
        </p:txBody>
      </p:sp>
    </p:spTree>
    <p:extLst>
      <p:ext uri="{BB962C8B-B14F-4D97-AF65-F5344CB8AC3E}">
        <p14:creationId xmlns:p14="http://schemas.microsoft.com/office/powerpoint/2010/main" val="11915376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lstStyle/>
          <a:p>
            <a:r>
              <a:rPr lang="en-GB" dirty="0" smtClean="0"/>
              <a:t>The Sherlock Holmes stories by Sir Arthur Conan Doyle, all contain interesting villains. The villains have characteristics which make them stand out. The actions are surprising and unusual. In terms of intelligence, the villains are often smarter than the police. Their personalities are arrogant and aggressive. All villains believe they are highly skilled and organised.</a:t>
            </a:r>
            <a:endParaRPr lang="en-GB" dirty="0"/>
          </a:p>
        </p:txBody>
      </p:sp>
    </p:spTree>
    <p:extLst>
      <p:ext uri="{BB962C8B-B14F-4D97-AF65-F5344CB8AC3E}">
        <p14:creationId xmlns:p14="http://schemas.microsoft.com/office/powerpoint/2010/main" val="324461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8000" contrast="39000"/>
                    </a14:imgEffect>
                  </a14:imgLayer>
                </a14:imgProps>
              </a:ext>
              <a:ext uri="{28A0092B-C50C-407E-A947-70E740481C1C}">
                <a14:useLocalDpi xmlns:a14="http://schemas.microsoft.com/office/drawing/2010/main" val="0"/>
              </a:ext>
            </a:extLst>
          </a:blip>
          <a:srcRect l="13290" t="12632" r="53789" b="43684"/>
          <a:stretch/>
        </p:blipFill>
        <p:spPr bwMode="auto">
          <a:xfrm>
            <a:off x="4419600" y="1302619"/>
            <a:ext cx="2095068" cy="156376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15000" contrast="19000"/>
                    </a14:imgEffect>
                  </a14:imgLayer>
                </a14:imgProps>
              </a:ext>
              <a:ext uri="{28A0092B-C50C-407E-A947-70E740481C1C}">
                <a14:useLocalDpi xmlns:a14="http://schemas.microsoft.com/office/drawing/2010/main" val="0"/>
              </a:ext>
            </a:extLst>
          </a:blip>
          <a:srcRect l="1976" t="11070" r="10064"/>
          <a:stretch/>
        </p:blipFill>
        <p:spPr bwMode="auto">
          <a:xfrm>
            <a:off x="6858000" y="1295400"/>
            <a:ext cx="2139923" cy="156376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19000" contrast="16000"/>
                    </a14:imgEffect>
                  </a14:imgLayer>
                </a14:imgProps>
              </a:ext>
              <a:ext uri="{28A0092B-C50C-407E-A947-70E740481C1C}">
                <a14:useLocalDpi xmlns:a14="http://schemas.microsoft.com/office/drawing/2010/main" val="0"/>
              </a:ext>
            </a:extLst>
          </a:blip>
          <a:srcRect t="6666" r="31355" b="11048"/>
          <a:stretch/>
        </p:blipFill>
        <p:spPr bwMode="auto">
          <a:xfrm>
            <a:off x="304800" y="1302617"/>
            <a:ext cx="1752600" cy="156376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141543" y="228600"/>
            <a:ext cx="9011891"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Section 2: Choose 2 villains to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analyze </a:t>
            </a: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 more detail</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8" name="Picture 2" descr="http://www.jeremy-brett.com/wp-content/uploads/2012/11/blackmailer-006.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bright="-13000" contrast="19000"/>
                    </a14:imgEffect>
                  </a14:imgLayer>
                </a14:imgProps>
              </a:ext>
              <a:ext uri="{28A0092B-C50C-407E-A947-70E740481C1C}">
                <a14:useLocalDpi xmlns:a14="http://schemas.microsoft.com/office/drawing/2010/main" val="0"/>
              </a:ext>
            </a:extLst>
          </a:blip>
          <a:srcRect l="14359" t="10489" r="46247"/>
          <a:stretch/>
        </p:blipFill>
        <p:spPr bwMode="auto">
          <a:xfrm>
            <a:off x="2514600" y="1045271"/>
            <a:ext cx="1318815" cy="200273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3576" r="16106"/>
          <a:stretch/>
        </p:blipFill>
        <p:spPr bwMode="auto">
          <a:xfrm>
            <a:off x="304799" y="3578241"/>
            <a:ext cx="1381196" cy="14460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16733" y="3401545"/>
            <a:ext cx="1281733" cy="12953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43800" y="3709100"/>
            <a:ext cx="1404350" cy="2055812"/>
          </a:xfrm>
          <a:prstGeom prst="rect">
            <a:avLst/>
          </a:prstGeom>
          <a:solidFill>
            <a:schemeClr val="bg1">
              <a:lumMod val="95000"/>
            </a:schemeClr>
          </a:solidFill>
          <a:ln w="9525">
            <a:solidFill>
              <a:schemeClr val="tx1"/>
            </a:solidFill>
            <a:miter lim="800000"/>
            <a:headEnd/>
            <a:tailEnd/>
          </a:ln>
          <a:effectLst/>
        </p:spPr>
      </p:pic>
      <p:pic>
        <p:nvPicPr>
          <p:cNvPr id="12"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4000" y="3700685"/>
            <a:ext cx="1727202" cy="10363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9600" y="5024333"/>
            <a:ext cx="2311680" cy="99361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152400" y="6140319"/>
            <a:ext cx="8534400" cy="584775"/>
          </a:xfrm>
          <a:prstGeom prst="rect">
            <a:avLst/>
          </a:prstGeom>
          <a:noFill/>
        </p:spPr>
        <p:txBody>
          <a:bodyPr wrap="square" lIns="91440" tIns="45720" rIns="91440" bIns="45720">
            <a:spAutoFit/>
          </a:bodyPr>
          <a:lstStyle/>
          <a:p>
            <a:pPr algn="ctr"/>
            <a:r>
              <a:rPr lang="en-US" sz="32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Match the animal comparison to the villain</a:t>
            </a:r>
            <a:endParaRPr lang="en-US" sz="32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5" name="Picture 2" descr="http://www.yorkccd.org/wordpress/wp-content/uploads/2010/12/Early-Riser-red-fox-print.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9458" t="10198" r="24304" b="36587"/>
          <a:stretch/>
        </p:blipFill>
        <p:spPr bwMode="auto">
          <a:xfrm>
            <a:off x="2057400" y="4828392"/>
            <a:ext cx="1952641" cy="12168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0599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469923" cy="6247864"/>
          </a:xfrm>
          <a:prstGeom prst="rect">
            <a:avLst/>
          </a:prstGeom>
        </p:spPr>
        <p:txBody>
          <a:bodyPr wrap="square">
            <a:spAutoFit/>
          </a:bodyPr>
          <a:lstStyle/>
          <a:p>
            <a:r>
              <a:rPr lang="en-GB" sz="2000" b="1" dirty="0"/>
              <a:t>"The Adventure of the Speckled Band" is a Sherlock Holmes short story by Sir Arthur Conan Doyle; its plot </a:t>
            </a:r>
            <a:r>
              <a:rPr lang="en-GB" sz="2000" b="1" dirty="0" err="1"/>
              <a:t>centers</a:t>
            </a:r>
            <a:r>
              <a:rPr lang="en-GB" sz="2000" b="1" dirty="0"/>
              <a:t> around Holmes and his assistant, </a:t>
            </a:r>
            <a:r>
              <a:rPr lang="en-GB" sz="2000" b="1" dirty="0" err="1"/>
              <a:t>Dr.</a:t>
            </a:r>
            <a:r>
              <a:rPr lang="en-GB" sz="2000" b="1" dirty="0"/>
              <a:t> John Watson, as they solve a mystery for client Helen Stoner, whose twin sister died under mysterious circumstances that cause Helen to fear for her own life.</a:t>
            </a:r>
            <a:r>
              <a:rPr lang="en-GB" sz="2000" dirty="0"/>
              <a:t> The title refers to the last words of Helen's twin, Julia, who said, "...the band! The speckled band!" before dying. In the story, Helen lives with her stepfather, </a:t>
            </a:r>
            <a:r>
              <a:rPr lang="en-GB" sz="2000" dirty="0" err="1"/>
              <a:t>Dr.</a:t>
            </a:r>
            <a:r>
              <a:rPr lang="en-GB" sz="2000" dirty="0"/>
              <a:t> </a:t>
            </a:r>
            <a:r>
              <a:rPr lang="en-GB" sz="2000" dirty="0" err="1"/>
              <a:t>Roylott</a:t>
            </a:r>
            <a:r>
              <a:rPr lang="en-GB" sz="2000" dirty="0"/>
              <a:t>, in an old mansion, and, in circumstances that mirror Julia's death, </a:t>
            </a:r>
            <a:r>
              <a:rPr lang="en-GB" sz="2000" dirty="0" err="1"/>
              <a:t>Dr.</a:t>
            </a:r>
            <a:r>
              <a:rPr lang="en-GB" sz="2000" dirty="0"/>
              <a:t> </a:t>
            </a:r>
            <a:r>
              <a:rPr lang="en-GB" sz="2000" dirty="0" err="1"/>
              <a:t>Roylott</a:t>
            </a:r>
            <a:r>
              <a:rPr lang="en-GB" sz="2000" dirty="0"/>
              <a:t> has requested that Helen sleep in a particular room in the days before her wedding</a:t>
            </a:r>
            <a:r>
              <a:rPr lang="en-GB" sz="2000" dirty="0" smtClean="0"/>
              <a:t>.</a:t>
            </a:r>
          </a:p>
          <a:p>
            <a:endParaRPr lang="en-GB" sz="2000" dirty="0"/>
          </a:p>
          <a:p>
            <a:endParaRPr lang="en-GB" sz="2000" dirty="0"/>
          </a:p>
          <a:p>
            <a:r>
              <a:rPr lang="en-GB" sz="2000" dirty="0"/>
              <a:t>The room in which Julia died and in which Helen is supposed to sleep is adjacent to </a:t>
            </a:r>
            <a:r>
              <a:rPr lang="en-GB" sz="2000" dirty="0" err="1"/>
              <a:t>Dr.</a:t>
            </a:r>
            <a:r>
              <a:rPr lang="en-GB" sz="2000" dirty="0"/>
              <a:t> </a:t>
            </a:r>
            <a:r>
              <a:rPr lang="en-GB" sz="2000" dirty="0" err="1"/>
              <a:t>Roylott's</a:t>
            </a:r>
            <a:r>
              <a:rPr lang="en-GB" sz="2000" dirty="0"/>
              <a:t> room, and it has several strange features, including the fact that the bed is bolted to the ground and cannot be moved, and there is a mysterious cord hanging over the bed that runs up into the room's vent. It turns out that </a:t>
            </a:r>
            <a:r>
              <a:rPr lang="en-GB" sz="2000" dirty="0" err="1"/>
              <a:t>Roylott</a:t>
            </a:r>
            <a:r>
              <a:rPr lang="en-GB" sz="2000" dirty="0"/>
              <a:t> is responsible for Julia's death as the twins' mother, </a:t>
            </a:r>
            <a:r>
              <a:rPr lang="en-GB" sz="2000" dirty="0" err="1"/>
              <a:t>Roylott's</a:t>
            </a:r>
            <a:r>
              <a:rPr lang="en-GB" sz="2000" dirty="0"/>
              <a:t> deceased wife, left a will entitling her daughters to her money when they are married. </a:t>
            </a:r>
            <a:r>
              <a:rPr lang="en-GB" sz="2000" dirty="0" err="1"/>
              <a:t>Roylott</a:t>
            </a:r>
            <a:r>
              <a:rPr lang="en-GB" sz="2000" dirty="0"/>
              <a:t> used the cord as a means of transporting a deadly snake, a swamp adder, into the room. The snake is actually the speckled band that Julia mentions.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971800"/>
            <a:ext cx="1371600" cy="83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4896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67000" y="838200"/>
            <a:ext cx="6172662" cy="369332"/>
          </a:xfrm>
          <a:prstGeom prst="rect">
            <a:avLst/>
          </a:prstGeom>
          <a:solidFill>
            <a:schemeClr val="bg1"/>
          </a:solidFill>
          <a:ln>
            <a:solidFill>
              <a:schemeClr val="accent1"/>
            </a:solidFill>
          </a:ln>
        </p:spPr>
        <p:txBody>
          <a:bodyPr wrap="square" rtlCol="0">
            <a:spAutoFit/>
          </a:bodyPr>
          <a:lstStyle/>
          <a:p>
            <a:r>
              <a:rPr lang="en-GB" dirty="0" smtClean="0"/>
              <a:t>“A large face … marked with every evil passion …”</a:t>
            </a:r>
            <a:endParaRPr lang="en-GB" dirty="0"/>
          </a:p>
        </p:txBody>
      </p:sp>
      <p:sp>
        <p:nvSpPr>
          <p:cNvPr id="10" name="TextBox 9"/>
          <p:cNvSpPr txBox="1"/>
          <p:nvPr/>
        </p:nvSpPr>
        <p:spPr>
          <a:xfrm>
            <a:off x="2667000" y="1407961"/>
            <a:ext cx="6172662" cy="646331"/>
          </a:xfrm>
          <a:prstGeom prst="rect">
            <a:avLst/>
          </a:prstGeom>
          <a:solidFill>
            <a:schemeClr val="bg1"/>
          </a:solidFill>
          <a:ln>
            <a:solidFill>
              <a:schemeClr val="accent1"/>
            </a:solidFill>
          </a:ln>
        </p:spPr>
        <p:txBody>
          <a:bodyPr wrap="square" rtlCol="0">
            <a:spAutoFit/>
          </a:bodyPr>
          <a:lstStyle/>
          <a:p>
            <a:r>
              <a:rPr lang="en-GB" dirty="0" smtClean="0"/>
              <a:t>“… his hat actually brushed the cross bar of the doorway, and his breadth seem to span it from side to side.”</a:t>
            </a:r>
            <a:endParaRPr lang="en-GB" dirty="0"/>
          </a:p>
        </p:txBody>
      </p:sp>
      <p:sp>
        <p:nvSpPr>
          <p:cNvPr id="11" name="TextBox 10"/>
          <p:cNvSpPr txBox="1"/>
          <p:nvPr/>
        </p:nvSpPr>
        <p:spPr>
          <a:xfrm>
            <a:off x="2667000" y="2249269"/>
            <a:ext cx="6172662" cy="646331"/>
          </a:xfrm>
          <a:prstGeom prst="rect">
            <a:avLst/>
          </a:prstGeom>
          <a:solidFill>
            <a:schemeClr val="bg1"/>
          </a:solidFill>
          <a:ln w="28575">
            <a:solidFill>
              <a:schemeClr val="accent1"/>
            </a:solidFill>
          </a:ln>
        </p:spPr>
        <p:txBody>
          <a:bodyPr wrap="square" rtlCol="0">
            <a:spAutoFit/>
          </a:bodyPr>
          <a:lstStyle/>
          <a:p>
            <a:r>
              <a:rPr lang="en-GB" smtClean="0"/>
              <a:t>“His costume was a peculiar mixture of the professional and the agricultural </a:t>
            </a:r>
            <a:r>
              <a:rPr lang="en-GB" dirty="0" smtClean="0"/>
              <a:t>…”</a:t>
            </a:r>
            <a:endParaRPr lang="en-GB" dirty="0"/>
          </a:p>
        </p:txBody>
      </p:sp>
      <p:sp>
        <p:nvSpPr>
          <p:cNvPr id="12" name="TextBox 11"/>
          <p:cNvSpPr txBox="1"/>
          <p:nvPr/>
        </p:nvSpPr>
        <p:spPr>
          <a:xfrm>
            <a:off x="2691159" y="3135868"/>
            <a:ext cx="6148502" cy="369332"/>
          </a:xfrm>
          <a:prstGeom prst="rect">
            <a:avLst/>
          </a:prstGeom>
          <a:solidFill>
            <a:schemeClr val="bg1"/>
          </a:solidFill>
          <a:ln w="28575">
            <a:solidFill>
              <a:schemeClr val="accent1"/>
            </a:solidFill>
          </a:ln>
        </p:spPr>
        <p:txBody>
          <a:bodyPr wrap="square" rtlCol="0">
            <a:spAutoFit/>
          </a:bodyPr>
          <a:lstStyle/>
          <a:p>
            <a:r>
              <a:rPr lang="en-GB" dirty="0" smtClean="0"/>
              <a:t>“When </a:t>
            </a:r>
            <a:r>
              <a:rPr lang="en-GB" dirty="0"/>
              <a:t>a doctor does go wrong he is the first of criminals</a:t>
            </a:r>
            <a:r>
              <a:rPr lang="en-GB" dirty="0" smtClean="0"/>
              <a:t>.”</a:t>
            </a:r>
            <a:endParaRPr lang="en-GB" dirty="0"/>
          </a:p>
        </p:txBody>
      </p:sp>
      <p:sp>
        <p:nvSpPr>
          <p:cNvPr id="13" name="TextBox 12"/>
          <p:cNvSpPr txBox="1"/>
          <p:nvPr/>
        </p:nvSpPr>
        <p:spPr>
          <a:xfrm>
            <a:off x="2666540" y="3773269"/>
            <a:ext cx="6172660" cy="646331"/>
          </a:xfrm>
          <a:prstGeom prst="rect">
            <a:avLst/>
          </a:prstGeom>
          <a:solidFill>
            <a:schemeClr val="bg1"/>
          </a:solidFill>
          <a:ln w="28575">
            <a:solidFill>
              <a:schemeClr val="accent1"/>
            </a:solidFill>
          </a:ln>
        </p:spPr>
        <p:txBody>
          <a:bodyPr wrap="square" rtlCol="0">
            <a:spAutoFit/>
          </a:bodyPr>
          <a:lstStyle/>
          <a:p>
            <a:r>
              <a:rPr lang="en-GB" dirty="0" smtClean="0"/>
              <a:t>“… </a:t>
            </a:r>
            <a:r>
              <a:rPr lang="en-GB" dirty="0"/>
              <a:t>poison which could not possibly be discovered by any chemical </a:t>
            </a:r>
            <a:r>
              <a:rPr lang="en-GB" dirty="0" smtClean="0"/>
              <a:t>test ….”</a:t>
            </a:r>
            <a:endParaRPr lang="en-GB" dirty="0"/>
          </a:p>
        </p:txBody>
      </p:sp>
      <p:sp>
        <p:nvSpPr>
          <p:cNvPr id="14" name="TextBox 13"/>
          <p:cNvSpPr txBox="1"/>
          <p:nvPr/>
        </p:nvSpPr>
        <p:spPr>
          <a:xfrm>
            <a:off x="2660071" y="4659868"/>
            <a:ext cx="6172662" cy="369332"/>
          </a:xfrm>
          <a:prstGeom prst="rect">
            <a:avLst/>
          </a:prstGeom>
          <a:solidFill>
            <a:schemeClr val="bg1"/>
          </a:solidFill>
          <a:ln>
            <a:solidFill>
              <a:schemeClr val="accent1"/>
            </a:solidFill>
          </a:ln>
        </p:spPr>
        <p:txBody>
          <a:bodyPr wrap="square" rtlCol="0">
            <a:spAutoFit/>
          </a:bodyPr>
          <a:lstStyle/>
          <a:p>
            <a:r>
              <a:rPr lang="en-GB" dirty="0" smtClean="0"/>
              <a:t>“He </a:t>
            </a:r>
            <a:r>
              <a:rPr lang="en-GB" dirty="0"/>
              <a:t>had trained </a:t>
            </a:r>
            <a:r>
              <a:rPr lang="en-GB" dirty="0" smtClean="0"/>
              <a:t>it …to </a:t>
            </a:r>
            <a:r>
              <a:rPr lang="en-GB" dirty="0"/>
              <a:t>return to him when summoned</a:t>
            </a:r>
            <a:r>
              <a:rPr lang="en-GB" dirty="0" smtClean="0"/>
              <a:t>.”</a:t>
            </a:r>
            <a:endParaRPr lang="en-GB" dirty="0"/>
          </a:p>
        </p:txBody>
      </p:sp>
      <p:sp>
        <p:nvSpPr>
          <p:cNvPr id="15" name="TextBox 14"/>
          <p:cNvSpPr txBox="1"/>
          <p:nvPr/>
        </p:nvSpPr>
        <p:spPr>
          <a:xfrm>
            <a:off x="2667000" y="5257800"/>
            <a:ext cx="6172662" cy="369332"/>
          </a:xfrm>
          <a:prstGeom prst="rect">
            <a:avLst/>
          </a:prstGeom>
          <a:solidFill>
            <a:schemeClr val="bg1"/>
          </a:solidFill>
          <a:ln>
            <a:solidFill>
              <a:schemeClr val="accent1"/>
            </a:solidFill>
          </a:ln>
        </p:spPr>
        <p:txBody>
          <a:bodyPr wrap="square" rtlCol="0">
            <a:spAutoFit/>
          </a:bodyPr>
          <a:lstStyle/>
          <a:p>
            <a:r>
              <a:rPr lang="en-GB" dirty="0" smtClean="0"/>
              <a:t>“…violence </a:t>
            </a:r>
            <a:r>
              <a:rPr lang="en-GB" dirty="0"/>
              <a:t>of </a:t>
            </a:r>
            <a:r>
              <a:rPr lang="en-GB" dirty="0" smtClean="0"/>
              <a:t>temper…”</a:t>
            </a:r>
            <a:endParaRPr lang="en-GB" dirty="0"/>
          </a:p>
        </p:txBody>
      </p:sp>
      <p:sp>
        <p:nvSpPr>
          <p:cNvPr id="16" name="Rectangle 15"/>
          <p:cNvSpPr/>
          <p:nvPr/>
        </p:nvSpPr>
        <p:spPr>
          <a:xfrm>
            <a:off x="338723" y="16883"/>
            <a:ext cx="8494010" cy="523220"/>
          </a:xfrm>
          <a:prstGeom prst="rect">
            <a:avLst/>
          </a:prstGeom>
          <a:noFill/>
        </p:spPr>
        <p:txBody>
          <a:bodyPr wrap="square" lIns="91440" tIns="45720" rIns="91440" bIns="45720">
            <a:spAutoFit/>
          </a:bodyPr>
          <a:lstStyle/>
          <a:p>
            <a:pPr algn="ct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Dr</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Roylott</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 The Speckled Band</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7" name="Rectangle 16"/>
          <p:cNvSpPr/>
          <p:nvPr/>
        </p:nvSpPr>
        <p:spPr>
          <a:xfrm rot="20491110">
            <a:off x="92175" y="276909"/>
            <a:ext cx="1812163" cy="400110"/>
          </a:xfrm>
          <a:prstGeom prst="rect">
            <a:avLst/>
          </a:prstGeom>
          <a:noFill/>
        </p:spPr>
        <p:txBody>
          <a:bodyPr wrap="none" lIns="91440" tIns="45720" rIns="91440" bIns="45720">
            <a:spAutoFit/>
          </a:bodyPr>
          <a:lstStyle/>
          <a:p>
            <a:pPr algn="ct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Student copy</a:t>
            </a:r>
            <a:endParaRPr lang="en-US"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 name="TextBox 17"/>
          <p:cNvSpPr txBox="1"/>
          <p:nvPr/>
        </p:nvSpPr>
        <p:spPr>
          <a:xfrm>
            <a:off x="2680853" y="5844055"/>
            <a:ext cx="6172662" cy="369332"/>
          </a:xfrm>
          <a:prstGeom prst="rect">
            <a:avLst/>
          </a:prstGeom>
          <a:solidFill>
            <a:schemeClr val="bg1"/>
          </a:solidFill>
          <a:ln w="28575">
            <a:solidFill>
              <a:schemeClr val="accent1"/>
            </a:solidFill>
          </a:ln>
        </p:spPr>
        <p:txBody>
          <a:bodyPr wrap="square" rtlCol="0">
            <a:spAutoFit/>
          </a:bodyPr>
          <a:lstStyle/>
          <a:p>
            <a:r>
              <a:rPr lang="en-GB" dirty="0" smtClean="0"/>
              <a:t>“</a:t>
            </a:r>
            <a:r>
              <a:rPr lang="en-GB" dirty="0"/>
              <a:t> </a:t>
            </a:r>
            <a:r>
              <a:rPr lang="en-GB" dirty="0" smtClean="0"/>
              <a:t>…</a:t>
            </a:r>
            <a:r>
              <a:rPr lang="en-US" dirty="0"/>
              <a:t> a fierce old bird of </a:t>
            </a:r>
            <a:r>
              <a:rPr lang="en-US" dirty="0" smtClean="0"/>
              <a:t>prey …</a:t>
            </a:r>
            <a:r>
              <a:rPr lang="en-GB" dirty="0" smtClean="0"/>
              <a:t>”</a:t>
            </a:r>
            <a:endParaRPr lang="en-GB" dirty="0"/>
          </a:p>
        </p:txBody>
      </p:sp>
      <p:pic>
        <p:nvPicPr>
          <p:cNvPr id="1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899" y="4844534"/>
            <a:ext cx="986126" cy="1443578"/>
          </a:xfrm>
          <a:prstGeom prst="rect">
            <a:avLst/>
          </a:prstGeom>
          <a:solidFill>
            <a:schemeClr val="bg1">
              <a:lumMod val="95000"/>
            </a:schemeClr>
          </a:solidFill>
          <a:ln w="9525">
            <a:solidFill>
              <a:schemeClr val="tx1"/>
            </a:solidFill>
            <a:miter lim="800000"/>
            <a:headEnd/>
            <a:tailEnd/>
          </a:ln>
          <a:effectLst/>
        </p:spPr>
      </p:pic>
      <p:pic>
        <p:nvPicPr>
          <p:cNvPr id="2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8001" y="3466894"/>
            <a:ext cx="948471" cy="9527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909309" y="1480066"/>
            <a:ext cx="994871" cy="1415534"/>
            <a:chOff x="762000" y="1905000"/>
            <a:chExt cx="2153896" cy="4419600"/>
          </a:xfrm>
        </p:grpSpPr>
        <p:sp>
          <p:nvSpPr>
            <p:cNvPr id="22" name="Rectangle 21"/>
            <p:cNvSpPr/>
            <p:nvPr/>
          </p:nvSpPr>
          <p:spPr>
            <a:xfrm>
              <a:off x="762000" y="1905000"/>
              <a:ext cx="2153896" cy="441960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5" descr="http://cache3.asset-cache.net/gc/50670151-drawing-by-sidney-paget-of-dr-grimesby-gettyimages.jpg?v=1&amp;c=IWSAsset&amp;k=2&amp;d=4Y%2F5C9Oz%2Bx9EGF25dRrloAhF09AQ41RhlDTS4PMy1B7%2FOzjbO8o9nUT6%2BoMIEQMViMwNEe0sB3wvN5ByFJZTWw%3D%3D"/>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27000" contrast="49000"/>
                      </a14:imgEffect>
                    </a14:imgLayer>
                  </a14:imgProps>
                </a:ext>
                <a:ext uri="{28A0092B-C50C-407E-A947-70E740481C1C}">
                  <a14:useLocalDpi xmlns:a14="http://schemas.microsoft.com/office/drawing/2010/main" val="0"/>
                </a:ext>
              </a:extLst>
            </a:blip>
            <a:srcRect t="7047" r="50000" b="53798"/>
            <a:stretch/>
          </p:blipFill>
          <p:spPr bwMode="auto">
            <a:xfrm>
              <a:off x="858559" y="1979596"/>
              <a:ext cx="1938447" cy="198611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rotWithShape="1">
            <a:blip r:embed="rId6" cstate="print">
              <a:clrChange>
                <a:clrFrom>
                  <a:srgbClr val="FCFCFC"/>
                </a:clrFrom>
                <a:clrTo>
                  <a:srgbClr val="FCFCFC">
                    <a:alpha val="0"/>
                  </a:srgbClr>
                </a:clrTo>
              </a:clrChange>
              <a:extLst>
                <a:ext uri="{28A0092B-C50C-407E-A947-70E740481C1C}">
                  <a14:useLocalDpi xmlns:a14="http://schemas.microsoft.com/office/drawing/2010/main" val="0"/>
                </a:ext>
              </a:extLst>
            </a:blip>
            <a:srcRect l="6790" t="51561"/>
            <a:stretch/>
          </p:blipFill>
          <p:spPr bwMode="auto">
            <a:xfrm>
              <a:off x="879710" y="3957693"/>
              <a:ext cx="1891629" cy="1707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5" descr="http://cache3.asset-cache.net/gc/50670151-drawing-by-sidney-paget-of-dr-grimesby-gettyimages.jpg?v=1&amp;c=IWSAsset&amp;k=2&amp;d=4Y%2F5C9Oz%2Bx9EGF25dRrloAhF09AQ41RhlDTS4PMy1B7%2FOzjbO8o9nUT6%2BoMIEQMViMwNEe0sB3wvN5ByFJZTWw%3D%3D"/>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27000" contrast="49000"/>
                      </a14:imgEffect>
                    </a14:imgLayer>
                  </a14:imgProps>
                </a:ext>
                <a:ext uri="{28A0092B-C50C-407E-A947-70E740481C1C}">
                  <a14:useLocalDpi xmlns:a14="http://schemas.microsoft.com/office/drawing/2010/main" val="0"/>
                </a:ext>
              </a:extLst>
            </a:blip>
            <a:srcRect t="76588" r="46072" b="9994"/>
            <a:stretch/>
          </p:blipFill>
          <p:spPr bwMode="auto">
            <a:xfrm>
              <a:off x="858559" y="5649882"/>
              <a:ext cx="1862153" cy="6062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669836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First SQUID</a:t>
            </a:r>
            <a:endParaRPr lang="en-GB" dirty="0"/>
          </a:p>
        </p:txBody>
      </p:sp>
      <p:sp>
        <p:nvSpPr>
          <p:cNvPr id="3" name="Content Placeholder 2"/>
          <p:cNvSpPr>
            <a:spLocks noGrp="1"/>
          </p:cNvSpPr>
          <p:nvPr>
            <p:ph idx="1"/>
          </p:nvPr>
        </p:nvSpPr>
        <p:spPr/>
        <p:txBody>
          <a:bodyPr/>
          <a:lstStyle/>
          <a:p>
            <a:r>
              <a:rPr lang="en-GB" dirty="0" smtClean="0"/>
              <a:t>In the Speckled Band, the villain is unusual. Dr </a:t>
            </a:r>
            <a:r>
              <a:rPr lang="en-GB" dirty="0" err="1" smtClean="0"/>
              <a:t>Roylott</a:t>
            </a:r>
            <a:r>
              <a:rPr lang="en-GB" dirty="0" smtClean="0"/>
              <a:t> who was once a good character, tries to kill his step-daughter for her money. He does this by training a snake to enter the room to deliver its </a:t>
            </a:r>
            <a:r>
              <a:rPr lang="en-GB" dirty="0" err="1" smtClean="0"/>
              <a:t>poision</a:t>
            </a:r>
            <a:r>
              <a:rPr lang="en-GB" dirty="0" smtClean="0"/>
              <a:t>. [S] Dr </a:t>
            </a:r>
            <a:r>
              <a:rPr lang="en-GB" dirty="0" err="1" smtClean="0"/>
              <a:t>Roylott</a:t>
            </a:r>
            <a:r>
              <a:rPr lang="en-GB" dirty="0" smtClean="0"/>
              <a:t> is a scheming and --- villain. [Q] An example of this is when --- says, “….” [U]</a:t>
            </a:r>
            <a:endParaRPr lang="en-GB" dirty="0"/>
          </a:p>
        </p:txBody>
      </p:sp>
    </p:spTree>
    <p:extLst>
      <p:ext uri="{BB962C8B-B14F-4D97-AF65-F5344CB8AC3E}">
        <p14:creationId xmlns:p14="http://schemas.microsoft.com/office/powerpoint/2010/main" val="9823143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810" y="2346559"/>
            <a:ext cx="1085849" cy="65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784" y="3505200"/>
            <a:ext cx="701683" cy="70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67000" y="1078468"/>
            <a:ext cx="6172662" cy="369332"/>
          </a:xfrm>
          <a:prstGeom prst="rect">
            <a:avLst/>
          </a:prstGeom>
          <a:solidFill>
            <a:schemeClr val="bg1"/>
          </a:solidFill>
          <a:ln w="28575">
            <a:solidFill>
              <a:schemeClr val="accent1"/>
            </a:solidFill>
          </a:ln>
        </p:spPr>
        <p:txBody>
          <a:bodyPr wrap="square" rtlCol="0">
            <a:spAutoFit/>
          </a:bodyPr>
          <a:lstStyle/>
          <a:p>
            <a:r>
              <a:rPr lang="en-GB" dirty="0" smtClean="0"/>
              <a:t>“… a phenomenal mathematical faculty …”</a:t>
            </a:r>
            <a:endParaRPr lang="en-GB" dirty="0"/>
          </a:p>
        </p:txBody>
      </p:sp>
      <p:sp>
        <p:nvSpPr>
          <p:cNvPr id="11" name="TextBox 10"/>
          <p:cNvSpPr txBox="1"/>
          <p:nvPr/>
        </p:nvSpPr>
        <p:spPr>
          <a:xfrm>
            <a:off x="2667000" y="2489537"/>
            <a:ext cx="6172662" cy="369332"/>
          </a:xfrm>
          <a:prstGeom prst="rect">
            <a:avLst/>
          </a:prstGeom>
          <a:solidFill>
            <a:schemeClr val="bg1"/>
          </a:solidFill>
          <a:ln>
            <a:solidFill>
              <a:schemeClr val="accent1"/>
            </a:solidFill>
          </a:ln>
        </p:spPr>
        <p:txBody>
          <a:bodyPr wrap="square" rtlCol="0">
            <a:spAutoFit/>
          </a:bodyPr>
          <a:lstStyle/>
          <a:p>
            <a:r>
              <a:rPr lang="en-GB" dirty="0" smtClean="0"/>
              <a:t>“… extraordinary mental powers …”</a:t>
            </a:r>
            <a:endParaRPr lang="en-GB" dirty="0"/>
          </a:p>
        </p:txBody>
      </p:sp>
      <p:sp>
        <p:nvSpPr>
          <p:cNvPr id="12" name="TextBox 11"/>
          <p:cNvSpPr txBox="1"/>
          <p:nvPr/>
        </p:nvSpPr>
        <p:spPr>
          <a:xfrm>
            <a:off x="2691159" y="3135868"/>
            <a:ext cx="6148502" cy="369332"/>
          </a:xfrm>
          <a:prstGeom prst="rect">
            <a:avLst/>
          </a:prstGeom>
          <a:solidFill>
            <a:schemeClr val="bg1"/>
          </a:solidFill>
          <a:ln>
            <a:solidFill>
              <a:schemeClr val="accent1"/>
            </a:solidFill>
          </a:ln>
        </p:spPr>
        <p:txBody>
          <a:bodyPr wrap="square" rtlCol="0">
            <a:spAutoFit/>
          </a:bodyPr>
          <a:lstStyle/>
          <a:p>
            <a:r>
              <a:rPr lang="en-GB" smtClean="0"/>
              <a:t>“ It is inevitable destruction.”</a:t>
            </a:r>
            <a:endParaRPr lang="en-GB" dirty="0"/>
          </a:p>
        </p:txBody>
      </p:sp>
      <p:sp>
        <p:nvSpPr>
          <p:cNvPr id="13" name="TextBox 12"/>
          <p:cNvSpPr txBox="1"/>
          <p:nvPr/>
        </p:nvSpPr>
        <p:spPr>
          <a:xfrm>
            <a:off x="2679080" y="1765272"/>
            <a:ext cx="6172660" cy="369332"/>
          </a:xfrm>
          <a:prstGeom prst="rect">
            <a:avLst/>
          </a:prstGeom>
          <a:solidFill>
            <a:schemeClr val="bg1"/>
          </a:solidFill>
          <a:ln w="28575">
            <a:solidFill>
              <a:schemeClr val="accent1"/>
            </a:solidFill>
          </a:ln>
        </p:spPr>
        <p:txBody>
          <a:bodyPr wrap="square" rtlCol="0">
            <a:spAutoFit/>
          </a:bodyPr>
          <a:lstStyle/>
          <a:p>
            <a:r>
              <a:rPr lang="en-GB" smtClean="0"/>
              <a:t>“… incommoded … inconvenienced ….”</a:t>
            </a:r>
            <a:endParaRPr lang="en-GB" dirty="0"/>
          </a:p>
        </p:txBody>
      </p:sp>
      <p:sp>
        <p:nvSpPr>
          <p:cNvPr id="14" name="TextBox 13"/>
          <p:cNvSpPr txBox="1"/>
          <p:nvPr/>
        </p:nvSpPr>
        <p:spPr>
          <a:xfrm>
            <a:off x="2660071" y="3886200"/>
            <a:ext cx="6172662" cy="369332"/>
          </a:xfrm>
          <a:prstGeom prst="rect">
            <a:avLst/>
          </a:prstGeom>
          <a:solidFill>
            <a:schemeClr val="bg1"/>
          </a:solidFill>
          <a:ln>
            <a:solidFill>
              <a:schemeClr val="accent1"/>
            </a:solidFill>
          </a:ln>
        </p:spPr>
        <p:txBody>
          <a:bodyPr wrap="square" rtlCol="0">
            <a:spAutoFit/>
          </a:bodyPr>
          <a:lstStyle/>
          <a:p>
            <a:r>
              <a:rPr lang="en-GB" dirty="0" smtClean="0"/>
              <a:t>“… a man of good birth and excellent education”</a:t>
            </a:r>
            <a:endParaRPr lang="en-GB" dirty="0"/>
          </a:p>
        </p:txBody>
      </p:sp>
      <p:sp>
        <p:nvSpPr>
          <p:cNvPr id="15" name="TextBox 14"/>
          <p:cNvSpPr txBox="1"/>
          <p:nvPr/>
        </p:nvSpPr>
        <p:spPr>
          <a:xfrm>
            <a:off x="2667000" y="4495800"/>
            <a:ext cx="6172662" cy="369332"/>
          </a:xfrm>
          <a:prstGeom prst="rect">
            <a:avLst/>
          </a:prstGeom>
          <a:solidFill>
            <a:schemeClr val="bg1"/>
          </a:solidFill>
          <a:ln>
            <a:solidFill>
              <a:schemeClr val="accent1"/>
            </a:solidFill>
          </a:ln>
        </p:spPr>
        <p:txBody>
          <a:bodyPr wrap="square" rtlCol="0">
            <a:spAutoFit/>
          </a:bodyPr>
          <a:lstStyle/>
          <a:p>
            <a:r>
              <a:rPr lang="en-GB" dirty="0" smtClean="0"/>
              <a:t>“… brilliant career …”</a:t>
            </a:r>
            <a:endParaRPr lang="en-GB" dirty="0"/>
          </a:p>
        </p:txBody>
      </p:sp>
      <p:sp>
        <p:nvSpPr>
          <p:cNvPr id="16" name="Rectangle 15"/>
          <p:cNvSpPr/>
          <p:nvPr/>
        </p:nvSpPr>
        <p:spPr>
          <a:xfrm>
            <a:off x="573790" y="16883"/>
            <a:ext cx="8494010" cy="523220"/>
          </a:xfrm>
          <a:prstGeom prst="rect">
            <a:avLst/>
          </a:prstGeom>
          <a:noFill/>
        </p:spPr>
        <p:txBody>
          <a:bodyPr wrap="square" lIns="91440" tIns="45720" rIns="91440" bIns="45720">
            <a:spAutoFit/>
          </a:bodyPr>
          <a:lstStyle/>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Professor Moriarty – The Final Problem</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7" name="Rectangle 16"/>
          <p:cNvSpPr/>
          <p:nvPr/>
        </p:nvSpPr>
        <p:spPr>
          <a:xfrm rot="20491110">
            <a:off x="92175" y="276909"/>
            <a:ext cx="1812163" cy="400110"/>
          </a:xfrm>
          <a:prstGeom prst="rect">
            <a:avLst/>
          </a:prstGeom>
          <a:noFill/>
        </p:spPr>
        <p:txBody>
          <a:bodyPr wrap="none" lIns="91440" tIns="45720" rIns="91440" bIns="45720">
            <a:spAutoFit/>
          </a:bodyPr>
          <a:lstStyle/>
          <a:p>
            <a:pPr algn="ct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Student copy</a:t>
            </a:r>
            <a:endParaRPr lang="en-US"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 name="TextBox 17"/>
          <p:cNvSpPr txBox="1"/>
          <p:nvPr/>
        </p:nvSpPr>
        <p:spPr>
          <a:xfrm>
            <a:off x="2680853" y="5181600"/>
            <a:ext cx="6172662" cy="369332"/>
          </a:xfrm>
          <a:prstGeom prst="rect">
            <a:avLst/>
          </a:prstGeom>
          <a:solidFill>
            <a:schemeClr val="bg1"/>
          </a:solidFill>
          <a:ln w="28575">
            <a:solidFill>
              <a:schemeClr val="accent1"/>
            </a:solidFill>
          </a:ln>
        </p:spPr>
        <p:txBody>
          <a:bodyPr wrap="square" rtlCol="0">
            <a:spAutoFit/>
          </a:bodyPr>
          <a:lstStyle/>
          <a:p>
            <a:r>
              <a:rPr lang="en-GB" dirty="0" smtClean="0"/>
              <a:t>“</a:t>
            </a:r>
            <a:r>
              <a:rPr lang="en-GB" dirty="0"/>
              <a:t> </a:t>
            </a:r>
            <a:r>
              <a:rPr lang="en-GB" dirty="0" smtClean="0"/>
              <a:t>…</a:t>
            </a:r>
            <a:r>
              <a:rPr lang="en-US" dirty="0"/>
              <a:t> </a:t>
            </a:r>
            <a:r>
              <a:rPr lang="en-US" dirty="0" smtClean="0"/>
              <a:t>his face … oscillating  … in a curiously reptilian manner …</a:t>
            </a:r>
            <a:r>
              <a:rPr lang="en-GB" dirty="0" smtClean="0"/>
              <a:t>”</a:t>
            </a:r>
            <a:endParaRPr lang="en-GB" dirty="0"/>
          </a:p>
        </p:txBody>
      </p:sp>
      <p:pic>
        <p:nvPicPr>
          <p:cNvPr id="27" name="Picture 26" descr="https://encrypted-tbn3.gstatic.com/images?q=tbn:ANd9GcQzofMeACWqDuHpnn-vQfprldlJpbaXGWNhTWNxfgvafC3_KMWQxw"/>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0196" y="5509588"/>
            <a:ext cx="1406942" cy="4241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195" y="4449610"/>
            <a:ext cx="949088" cy="71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67914">
            <a:off x="953780" y="1147582"/>
            <a:ext cx="719772" cy="719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2691159" y="5933740"/>
            <a:ext cx="6172662" cy="369332"/>
          </a:xfrm>
          <a:prstGeom prst="rect">
            <a:avLst/>
          </a:prstGeom>
          <a:solidFill>
            <a:schemeClr val="bg1"/>
          </a:solidFill>
          <a:ln>
            <a:solidFill>
              <a:schemeClr val="accent1"/>
            </a:solidFill>
          </a:ln>
        </p:spPr>
        <p:txBody>
          <a:bodyPr wrap="square" rtlCol="0">
            <a:spAutoFit/>
          </a:bodyPr>
          <a:lstStyle/>
          <a:p>
            <a:r>
              <a:rPr lang="en-GB" smtClean="0"/>
              <a:t>“… something of the professor in his features </a:t>
            </a:r>
            <a:r>
              <a:rPr lang="en-GB" dirty="0" smtClean="0"/>
              <a:t>…”</a:t>
            </a:r>
            <a:endParaRPr lang="en-GB" dirty="0"/>
          </a:p>
        </p:txBody>
      </p:sp>
      <p:sp>
        <p:nvSpPr>
          <p:cNvPr id="2" name="TextBox 1"/>
          <p:cNvSpPr txBox="1"/>
          <p:nvPr/>
        </p:nvSpPr>
        <p:spPr>
          <a:xfrm>
            <a:off x="2133600" y="1093298"/>
            <a:ext cx="381000" cy="369332"/>
          </a:xfrm>
          <a:prstGeom prst="rect">
            <a:avLst/>
          </a:prstGeom>
          <a:noFill/>
        </p:spPr>
        <p:txBody>
          <a:bodyPr wrap="square" rtlCol="0">
            <a:spAutoFit/>
          </a:bodyPr>
          <a:lstStyle/>
          <a:p>
            <a:r>
              <a:rPr lang="en-GB" dirty="0" smtClean="0"/>
              <a:t>y</a:t>
            </a:r>
            <a:endParaRPr lang="en-GB" dirty="0"/>
          </a:p>
        </p:txBody>
      </p:sp>
      <p:sp>
        <p:nvSpPr>
          <p:cNvPr id="19" name="TextBox 18"/>
          <p:cNvSpPr txBox="1"/>
          <p:nvPr/>
        </p:nvSpPr>
        <p:spPr>
          <a:xfrm>
            <a:off x="2241390" y="2491360"/>
            <a:ext cx="381000" cy="369332"/>
          </a:xfrm>
          <a:prstGeom prst="rect">
            <a:avLst/>
          </a:prstGeom>
          <a:noFill/>
        </p:spPr>
        <p:txBody>
          <a:bodyPr wrap="square" rtlCol="0">
            <a:spAutoFit/>
          </a:bodyPr>
          <a:lstStyle/>
          <a:p>
            <a:r>
              <a:rPr lang="en-GB" dirty="0" smtClean="0"/>
              <a:t>y</a:t>
            </a:r>
            <a:endParaRPr lang="en-GB" dirty="0"/>
          </a:p>
        </p:txBody>
      </p:sp>
      <p:sp>
        <p:nvSpPr>
          <p:cNvPr id="20" name="TextBox 19"/>
          <p:cNvSpPr txBox="1"/>
          <p:nvPr/>
        </p:nvSpPr>
        <p:spPr>
          <a:xfrm>
            <a:off x="2133370" y="5182310"/>
            <a:ext cx="381000" cy="369332"/>
          </a:xfrm>
          <a:prstGeom prst="rect">
            <a:avLst/>
          </a:prstGeom>
          <a:noFill/>
        </p:spPr>
        <p:txBody>
          <a:bodyPr wrap="square" rtlCol="0">
            <a:spAutoFit/>
          </a:bodyPr>
          <a:lstStyle/>
          <a:p>
            <a:r>
              <a:rPr lang="en-GB" dirty="0" smtClean="0"/>
              <a:t>y</a:t>
            </a:r>
            <a:endParaRPr lang="en-GB" dirty="0"/>
          </a:p>
        </p:txBody>
      </p:sp>
      <p:sp>
        <p:nvSpPr>
          <p:cNvPr id="21" name="TextBox 20"/>
          <p:cNvSpPr txBox="1"/>
          <p:nvPr/>
        </p:nvSpPr>
        <p:spPr>
          <a:xfrm>
            <a:off x="2136301" y="3857370"/>
            <a:ext cx="381000" cy="369332"/>
          </a:xfrm>
          <a:prstGeom prst="rect">
            <a:avLst/>
          </a:prstGeom>
          <a:noFill/>
        </p:spPr>
        <p:txBody>
          <a:bodyPr wrap="square" rtlCol="0">
            <a:spAutoFit/>
          </a:bodyPr>
          <a:lstStyle/>
          <a:p>
            <a:r>
              <a:rPr lang="en-GB" dirty="0" smtClean="0"/>
              <a:t>y</a:t>
            </a:r>
            <a:endParaRPr lang="en-GB" dirty="0"/>
          </a:p>
        </p:txBody>
      </p:sp>
    </p:spTree>
    <p:extLst>
      <p:ext uri="{BB962C8B-B14F-4D97-AF65-F5344CB8AC3E}">
        <p14:creationId xmlns:p14="http://schemas.microsoft.com/office/powerpoint/2010/main" val="34640233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6934200" cy="5632311"/>
          </a:xfrm>
          <a:prstGeom prst="rect">
            <a:avLst/>
          </a:prstGeom>
        </p:spPr>
        <p:txBody>
          <a:bodyPr wrap="square">
            <a:spAutoFit/>
          </a:bodyPr>
          <a:lstStyle/>
          <a:p>
            <a:r>
              <a:rPr lang="en-GB" sz="2400" dirty="0"/>
              <a:t>After a four month absence, Sherlock Holmes returns to Baker Street following several attempts on his life. Holmes had been away on an important assignment for the French government - recovering the Mona Lisa that had bee stolen from the Louvre. He was successful in his task and appropriately rewarded by the French but he raised the ire of the crime's perpetrator - Professor Moriarty. On the morning of his return, the Professor visited Holmes in his flat and warned him to cease or he would have no choice but to take extreme measures. With several attempts on his life having already taken place, Holmes and Watson head for Switzerland. Moriarty is a relentless pursuer however and he and Holmes have a fateful encounter at the </a:t>
            </a:r>
            <a:r>
              <a:rPr lang="en-GB" sz="2400" dirty="0" err="1"/>
              <a:t>Reichenbach</a:t>
            </a:r>
            <a:r>
              <a:rPr lang="en-GB" sz="2400" dirty="0"/>
              <a:t> Falls.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114800"/>
            <a:ext cx="18954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955" y="1905000"/>
            <a:ext cx="1427163"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3729" y="533400"/>
            <a:ext cx="174942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3735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937</TotalTime>
  <Words>1351</Words>
  <Application>Microsoft Macintosh PowerPoint</Application>
  <PresentationFormat>On-screen Show (4:3)</PresentationFormat>
  <Paragraphs>257</Paragraphs>
  <Slides>17</Slides>
  <Notes>0</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Introduction</vt:lpstr>
      <vt:lpstr>PowerPoint Presentation</vt:lpstr>
      <vt:lpstr>PowerPoint Presentation</vt:lpstr>
      <vt:lpstr>PowerPoint Presentation</vt:lpstr>
      <vt:lpstr>2. First SQUID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dc:creator>
  <cp:lastModifiedBy>Sandra Effinger</cp:lastModifiedBy>
  <cp:revision>58</cp:revision>
  <cp:lastPrinted>2015-01-26T09:08:14Z</cp:lastPrinted>
  <dcterms:created xsi:type="dcterms:W3CDTF">2006-08-16T00:00:00Z</dcterms:created>
  <dcterms:modified xsi:type="dcterms:W3CDTF">2017-02-11T07:40:31Z</dcterms:modified>
</cp:coreProperties>
</file>